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2.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0" r:id="rId4"/>
  </p:sldMasterIdLst>
  <p:notesMasterIdLst>
    <p:notesMasterId r:id="rId36"/>
  </p:notesMasterIdLst>
  <p:sldIdLst>
    <p:sldId id="258" r:id="rId5"/>
    <p:sldId id="264" r:id="rId6"/>
    <p:sldId id="513" r:id="rId7"/>
    <p:sldId id="441" r:id="rId8"/>
    <p:sldId id="452" r:id="rId9"/>
    <p:sldId id="284" r:id="rId10"/>
    <p:sldId id="472" r:id="rId11"/>
    <p:sldId id="448" r:id="rId12"/>
    <p:sldId id="521" r:id="rId13"/>
    <p:sldId id="443" r:id="rId14"/>
    <p:sldId id="514" r:id="rId15"/>
    <p:sldId id="533" r:id="rId16"/>
    <p:sldId id="532" r:id="rId17"/>
    <p:sldId id="523" r:id="rId18"/>
    <p:sldId id="524" r:id="rId19"/>
    <p:sldId id="536" r:id="rId20"/>
    <p:sldId id="525" r:id="rId21"/>
    <p:sldId id="535" r:id="rId22"/>
    <p:sldId id="520" r:id="rId23"/>
    <p:sldId id="522" r:id="rId24"/>
    <p:sldId id="531" r:id="rId25"/>
    <p:sldId id="534" r:id="rId26"/>
    <p:sldId id="527" r:id="rId27"/>
    <p:sldId id="526" r:id="rId28"/>
    <p:sldId id="503" r:id="rId29"/>
    <p:sldId id="504" r:id="rId30"/>
    <p:sldId id="528" r:id="rId31"/>
    <p:sldId id="529" r:id="rId32"/>
    <p:sldId id="530" r:id="rId33"/>
    <p:sldId id="491" r:id="rId34"/>
    <p:sldId id="276" r:id="rId35"/>
  </p:sldIdLst>
  <p:sldSz cx="12801600" cy="7315200"/>
  <p:notesSz cx="9309100" cy="6954838"/>
  <p:custDataLst>
    <p:tags r:id="rId37"/>
  </p:custDataLst>
  <p:defaultTextStyle>
    <a:defPPr>
      <a:defRPr lang="en-US"/>
    </a:defPPr>
    <a:lvl1pPr marL="0" algn="l" defTabSz="965606" rtl="0" eaLnBrk="1" latinLnBrk="0" hangingPunct="1">
      <a:defRPr sz="1901" kern="1200">
        <a:solidFill>
          <a:schemeClr val="tx1"/>
        </a:solidFill>
        <a:latin typeface="+mn-lt"/>
        <a:ea typeface="+mn-ea"/>
        <a:cs typeface="+mn-cs"/>
      </a:defRPr>
    </a:lvl1pPr>
    <a:lvl2pPr marL="482803" algn="l" defTabSz="965606" rtl="0" eaLnBrk="1" latinLnBrk="0" hangingPunct="1">
      <a:defRPr sz="1901" kern="1200">
        <a:solidFill>
          <a:schemeClr val="tx1"/>
        </a:solidFill>
        <a:latin typeface="+mn-lt"/>
        <a:ea typeface="+mn-ea"/>
        <a:cs typeface="+mn-cs"/>
      </a:defRPr>
    </a:lvl2pPr>
    <a:lvl3pPr marL="965606" algn="l" defTabSz="965606" rtl="0" eaLnBrk="1" latinLnBrk="0" hangingPunct="1">
      <a:defRPr sz="1901" kern="1200">
        <a:solidFill>
          <a:schemeClr val="tx1"/>
        </a:solidFill>
        <a:latin typeface="+mn-lt"/>
        <a:ea typeface="+mn-ea"/>
        <a:cs typeface="+mn-cs"/>
      </a:defRPr>
    </a:lvl3pPr>
    <a:lvl4pPr marL="1448410" algn="l" defTabSz="965606" rtl="0" eaLnBrk="1" latinLnBrk="0" hangingPunct="1">
      <a:defRPr sz="1901" kern="1200">
        <a:solidFill>
          <a:schemeClr val="tx1"/>
        </a:solidFill>
        <a:latin typeface="+mn-lt"/>
        <a:ea typeface="+mn-ea"/>
        <a:cs typeface="+mn-cs"/>
      </a:defRPr>
    </a:lvl4pPr>
    <a:lvl5pPr marL="1931213" algn="l" defTabSz="965606" rtl="0" eaLnBrk="1" latinLnBrk="0" hangingPunct="1">
      <a:defRPr sz="1901" kern="1200">
        <a:solidFill>
          <a:schemeClr val="tx1"/>
        </a:solidFill>
        <a:latin typeface="+mn-lt"/>
        <a:ea typeface="+mn-ea"/>
        <a:cs typeface="+mn-cs"/>
      </a:defRPr>
    </a:lvl5pPr>
    <a:lvl6pPr marL="2414016" algn="l" defTabSz="965606" rtl="0" eaLnBrk="1" latinLnBrk="0" hangingPunct="1">
      <a:defRPr sz="1901" kern="1200">
        <a:solidFill>
          <a:schemeClr val="tx1"/>
        </a:solidFill>
        <a:latin typeface="+mn-lt"/>
        <a:ea typeface="+mn-ea"/>
        <a:cs typeface="+mn-cs"/>
      </a:defRPr>
    </a:lvl6pPr>
    <a:lvl7pPr marL="2896819" algn="l" defTabSz="965606" rtl="0" eaLnBrk="1" latinLnBrk="0" hangingPunct="1">
      <a:defRPr sz="1901" kern="1200">
        <a:solidFill>
          <a:schemeClr val="tx1"/>
        </a:solidFill>
        <a:latin typeface="+mn-lt"/>
        <a:ea typeface="+mn-ea"/>
        <a:cs typeface="+mn-cs"/>
      </a:defRPr>
    </a:lvl7pPr>
    <a:lvl8pPr marL="3379622" algn="l" defTabSz="965606" rtl="0" eaLnBrk="1" latinLnBrk="0" hangingPunct="1">
      <a:defRPr sz="1901" kern="1200">
        <a:solidFill>
          <a:schemeClr val="tx1"/>
        </a:solidFill>
        <a:latin typeface="+mn-lt"/>
        <a:ea typeface="+mn-ea"/>
        <a:cs typeface="+mn-cs"/>
      </a:defRPr>
    </a:lvl8pPr>
    <a:lvl9pPr marL="3862426" algn="l" defTabSz="965606" rtl="0" eaLnBrk="1" latinLnBrk="0" hangingPunct="1">
      <a:defRPr sz="1901"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EA5F69F-8BF3-49F9-9362-4BD8C30E69F8}">
          <p14:sldIdLst>
            <p14:sldId id="258"/>
            <p14:sldId id="264"/>
            <p14:sldId id="513"/>
            <p14:sldId id="441"/>
            <p14:sldId id="452"/>
            <p14:sldId id="284"/>
            <p14:sldId id="472"/>
            <p14:sldId id="448"/>
            <p14:sldId id="521"/>
            <p14:sldId id="443"/>
            <p14:sldId id="514"/>
            <p14:sldId id="533"/>
            <p14:sldId id="532"/>
            <p14:sldId id="523"/>
            <p14:sldId id="524"/>
            <p14:sldId id="536"/>
            <p14:sldId id="525"/>
            <p14:sldId id="535"/>
            <p14:sldId id="520"/>
            <p14:sldId id="522"/>
            <p14:sldId id="531"/>
            <p14:sldId id="534"/>
            <p14:sldId id="527"/>
            <p14:sldId id="526"/>
            <p14:sldId id="503"/>
            <p14:sldId id="504"/>
            <p14:sldId id="528"/>
            <p14:sldId id="529"/>
            <p14:sldId id="530"/>
            <p14:sldId id="491"/>
            <p14:sldId id="276"/>
          </p14:sldIdLst>
        </p14:section>
      </p14:sectionLst>
    </p:ext>
    <p:ext uri="{EFAFB233-063F-42B5-8137-9DF3F51BA10A}">
      <p15:sldGuideLst xmlns:p15="http://schemas.microsoft.com/office/powerpoint/2012/main">
        <p15:guide id="1" orient="horz" pos="2304" userDrawn="1">
          <p15:clr>
            <a:srgbClr val="A4A3A4"/>
          </p15:clr>
        </p15:guide>
        <p15:guide id="2" pos="403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dasu, Lakshmi" initials="ML" lastIdx="1" clrIdx="0">
    <p:extLst>
      <p:ext uri="{19B8F6BF-5375-455C-9EA6-DF929625EA0E}">
        <p15:presenceInfo xmlns:p15="http://schemas.microsoft.com/office/powerpoint/2012/main" userId="S::lmadasu@teksystems.com::bfde030d-354f-4b09-b6b6-bde0bc593bec" providerId="AD"/>
      </p:ext>
    </p:extLst>
  </p:cmAuthor>
  <p:cmAuthor id="2" name="Lowe, Julie" initials="LJ" lastIdx="5" clrIdx="1">
    <p:extLst>
      <p:ext uri="{19B8F6BF-5375-455C-9EA6-DF929625EA0E}">
        <p15:presenceInfo xmlns:p15="http://schemas.microsoft.com/office/powerpoint/2012/main" userId="S::julowe@teksystems.com::da665e56-8f96-4b19-9fc8-77b9ce41d248" providerId="AD"/>
      </p:ext>
    </p:extLst>
  </p:cmAuthor>
  <p:cmAuthor id="3" name="Madasu, Lakshmi" initials="ML [2]" lastIdx="2" clrIdx="2">
    <p:extLst>
      <p:ext uri="{19B8F6BF-5375-455C-9EA6-DF929625EA0E}">
        <p15:presenceInfo xmlns:p15="http://schemas.microsoft.com/office/powerpoint/2012/main" userId="S-1-5-21-2076597496-1563261944-1256410061-39247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698"/>
    <a:srgbClr val="F897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12"/>
    <p:restoredTop sz="93675" autoAdjust="0"/>
  </p:normalViewPr>
  <p:slideViewPr>
    <p:cSldViewPr snapToGrid="0">
      <p:cViewPr varScale="1">
        <p:scale>
          <a:sx n="115" d="100"/>
          <a:sy n="115" d="100"/>
        </p:scale>
        <p:origin x="656" y="184"/>
      </p:cViewPr>
      <p:guideLst>
        <p:guide orient="horz" pos="2304"/>
        <p:guide pos="40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commentAuthors" Target="commentAuthor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8.tiff>
</file>

<file path=ppt/media/image19.jp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33943" cy="2189488"/>
          </a:xfrm>
          <a:prstGeom prst="rect">
            <a:avLst/>
          </a:prstGeom>
        </p:spPr>
        <p:txBody>
          <a:bodyPr vert="horz" lIns="178838" tIns="89419" rIns="178838" bIns="89419" rtlCol="0"/>
          <a:lstStyle>
            <a:lvl1pPr algn="l">
              <a:defRPr sz="2300"/>
            </a:lvl1pPr>
          </a:lstStyle>
          <a:p>
            <a:endParaRPr lang="en-US" dirty="0"/>
          </a:p>
        </p:txBody>
      </p:sp>
      <p:sp>
        <p:nvSpPr>
          <p:cNvPr id="3" name="Date Placeholder 2"/>
          <p:cNvSpPr>
            <a:spLocks noGrp="1"/>
          </p:cNvSpPr>
          <p:nvPr>
            <p:ph type="dt" idx="1"/>
          </p:nvPr>
        </p:nvSpPr>
        <p:spPr>
          <a:xfrm>
            <a:off x="5273003" y="0"/>
            <a:ext cx="4033943" cy="2189488"/>
          </a:xfrm>
          <a:prstGeom prst="rect">
            <a:avLst/>
          </a:prstGeom>
        </p:spPr>
        <p:txBody>
          <a:bodyPr vert="horz" lIns="178838" tIns="89419" rIns="178838" bIns="89419" rtlCol="0"/>
          <a:lstStyle>
            <a:lvl1pPr algn="r">
              <a:defRPr sz="2300"/>
            </a:lvl1pPr>
          </a:lstStyle>
          <a:p>
            <a:fld id="{78C78EF0-0DF0-8442-8A08-5681612D9C6F}" type="datetimeFigureOut">
              <a:rPr lang="en-US" smtClean="0"/>
              <a:t>8/19/20</a:t>
            </a:fld>
            <a:endParaRPr lang="en-US" dirty="0"/>
          </a:p>
        </p:txBody>
      </p:sp>
      <p:sp>
        <p:nvSpPr>
          <p:cNvPr id="4" name="Slide Image Placeholder 3"/>
          <p:cNvSpPr>
            <a:spLocks noGrp="1" noRot="1" noChangeAspect="1"/>
          </p:cNvSpPr>
          <p:nvPr>
            <p:ph type="sldImg" idx="2"/>
          </p:nvPr>
        </p:nvSpPr>
        <p:spPr>
          <a:xfrm>
            <a:off x="-8231188" y="5454650"/>
            <a:ext cx="25771476" cy="14727238"/>
          </a:xfrm>
          <a:prstGeom prst="rect">
            <a:avLst/>
          </a:prstGeom>
          <a:noFill/>
          <a:ln w="12700">
            <a:solidFill>
              <a:prstClr val="black"/>
            </a:solidFill>
          </a:ln>
        </p:spPr>
        <p:txBody>
          <a:bodyPr vert="horz" lIns="178838" tIns="89419" rIns="178838" bIns="89419" rtlCol="0" anchor="ctr"/>
          <a:lstStyle/>
          <a:p>
            <a:endParaRPr lang="en-US" dirty="0"/>
          </a:p>
        </p:txBody>
      </p:sp>
      <p:sp>
        <p:nvSpPr>
          <p:cNvPr id="5" name="Notes Placeholder 4"/>
          <p:cNvSpPr>
            <a:spLocks noGrp="1"/>
          </p:cNvSpPr>
          <p:nvPr>
            <p:ph type="body" sz="quarter" idx="3"/>
          </p:nvPr>
        </p:nvSpPr>
        <p:spPr>
          <a:xfrm>
            <a:off x="930910" y="21000883"/>
            <a:ext cx="7447280" cy="17182541"/>
          </a:xfrm>
          <a:prstGeom prst="rect">
            <a:avLst/>
          </a:prstGeom>
        </p:spPr>
        <p:txBody>
          <a:bodyPr vert="horz" lIns="178838" tIns="89419" rIns="178838" bIns="8941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41448718"/>
            <a:ext cx="4033943" cy="2189484"/>
          </a:xfrm>
          <a:prstGeom prst="rect">
            <a:avLst/>
          </a:prstGeom>
        </p:spPr>
        <p:txBody>
          <a:bodyPr vert="horz" lIns="178838" tIns="89419" rIns="178838" bIns="89419" rtlCol="0" anchor="b"/>
          <a:lstStyle>
            <a:lvl1pPr algn="l">
              <a:defRPr sz="2300"/>
            </a:lvl1pPr>
          </a:lstStyle>
          <a:p>
            <a:endParaRPr lang="en-US" dirty="0"/>
          </a:p>
        </p:txBody>
      </p:sp>
      <p:sp>
        <p:nvSpPr>
          <p:cNvPr id="7" name="Slide Number Placeholder 6"/>
          <p:cNvSpPr>
            <a:spLocks noGrp="1"/>
          </p:cNvSpPr>
          <p:nvPr>
            <p:ph type="sldNum" sz="quarter" idx="5"/>
          </p:nvPr>
        </p:nvSpPr>
        <p:spPr>
          <a:xfrm>
            <a:off x="5273003" y="41448718"/>
            <a:ext cx="4033943" cy="2189484"/>
          </a:xfrm>
          <a:prstGeom prst="rect">
            <a:avLst/>
          </a:prstGeom>
        </p:spPr>
        <p:txBody>
          <a:bodyPr vert="horz" lIns="178838" tIns="89419" rIns="178838" bIns="89419" rtlCol="0" anchor="b"/>
          <a:lstStyle>
            <a:lvl1pPr algn="r">
              <a:defRPr sz="2300"/>
            </a:lvl1pPr>
          </a:lstStyle>
          <a:p>
            <a:fld id="{2455D1DE-A7B1-4046-BEEF-D8F8EFF4F403}" type="slidenum">
              <a:rPr lang="en-US" smtClean="0"/>
              <a:t>‹#›</a:t>
            </a:fld>
            <a:endParaRPr lang="en-US" dirty="0"/>
          </a:p>
        </p:txBody>
      </p:sp>
    </p:spTree>
    <p:extLst>
      <p:ext uri="{BB962C8B-B14F-4D97-AF65-F5344CB8AC3E}">
        <p14:creationId xmlns:p14="http://schemas.microsoft.com/office/powerpoint/2010/main" val="796572809"/>
      </p:ext>
    </p:extLst>
  </p:cSld>
  <p:clrMap bg1="lt1" tx1="dk1" bg2="lt2" tx2="dk2" accent1="accent1" accent2="accent2" accent3="accent3" accent4="accent4" accent5="accent5" accent6="accent6" hlink="hlink" folHlink="folHlink"/>
  <p:notesStyle>
    <a:lvl1pPr marL="0" algn="l" defTabSz="965606" rtl="0" eaLnBrk="1" latinLnBrk="0" hangingPunct="1">
      <a:defRPr sz="1267" kern="1200">
        <a:solidFill>
          <a:schemeClr val="tx1"/>
        </a:solidFill>
        <a:latin typeface="+mn-lt"/>
        <a:ea typeface="+mn-ea"/>
        <a:cs typeface="+mn-cs"/>
      </a:defRPr>
    </a:lvl1pPr>
    <a:lvl2pPr marL="482803" algn="l" defTabSz="965606" rtl="0" eaLnBrk="1" latinLnBrk="0" hangingPunct="1">
      <a:defRPr sz="1267" kern="1200">
        <a:solidFill>
          <a:schemeClr val="tx1"/>
        </a:solidFill>
        <a:latin typeface="+mn-lt"/>
        <a:ea typeface="+mn-ea"/>
        <a:cs typeface="+mn-cs"/>
      </a:defRPr>
    </a:lvl2pPr>
    <a:lvl3pPr marL="965606" algn="l" defTabSz="965606" rtl="0" eaLnBrk="1" latinLnBrk="0" hangingPunct="1">
      <a:defRPr sz="1267" kern="1200">
        <a:solidFill>
          <a:schemeClr val="tx1"/>
        </a:solidFill>
        <a:latin typeface="+mn-lt"/>
        <a:ea typeface="+mn-ea"/>
        <a:cs typeface="+mn-cs"/>
      </a:defRPr>
    </a:lvl3pPr>
    <a:lvl4pPr marL="1448410" algn="l" defTabSz="965606" rtl="0" eaLnBrk="1" latinLnBrk="0" hangingPunct="1">
      <a:defRPr sz="1267" kern="1200">
        <a:solidFill>
          <a:schemeClr val="tx1"/>
        </a:solidFill>
        <a:latin typeface="+mn-lt"/>
        <a:ea typeface="+mn-ea"/>
        <a:cs typeface="+mn-cs"/>
      </a:defRPr>
    </a:lvl4pPr>
    <a:lvl5pPr marL="1931213" algn="l" defTabSz="965606" rtl="0" eaLnBrk="1" latinLnBrk="0" hangingPunct="1">
      <a:defRPr sz="1267" kern="1200">
        <a:solidFill>
          <a:schemeClr val="tx1"/>
        </a:solidFill>
        <a:latin typeface="+mn-lt"/>
        <a:ea typeface="+mn-ea"/>
        <a:cs typeface="+mn-cs"/>
      </a:defRPr>
    </a:lvl5pPr>
    <a:lvl6pPr marL="2414016" algn="l" defTabSz="965606" rtl="0" eaLnBrk="1" latinLnBrk="0" hangingPunct="1">
      <a:defRPr sz="1267" kern="1200">
        <a:solidFill>
          <a:schemeClr val="tx1"/>
        </a:solidFill>
        <a:latin typeface="+mn-lt"/>
        <a:ea typeface="+mn-ea"/>
        <a:cs typeface="+mn-cs"/>
      </a:defRPr>
    </a:lvl6pPr>
    <a:lvl7pPr marL="2896819" algn="l" defTabSz="965606" rtl="0" eaLnBrk="1" latinLnBrk="0" hangingPunct="1">
      <a:defRPr sz="1267" kern="1200">
        <a:solidFill>
          <a:schemeClr val="tx1"/>
        </a:solidFill>
        <a:latin typeface="+mn-lt"/>
        <a:ea typeface="+mn-ea"/>
        <a:cs typeface="+mn-cs"/>
      </a:defRPr>
    </a:lvl7pPr>
    <a:lvl8pPr marL="3379622" algn="l" defTabSz="965606" rtl="0" eaLnBrk="1" latinLnBrk="0" hangingPunct="1">
      <a:defRPr sz="1267" kern="1200">
        <a:solidFill>
          <a:schemeClr val="tx1"/>
        </a:solidFill>
        <a:latin typeface="+mn-lt"/>
        <a:ea typeface="+mn-ea"/>
        <a:cs typeface="+mn-cs"/>
      </a:defRPr>
    </a:lvl8pPr>
    <a:lvl9pPr marL="3862426" algn="l" defTabSz="965606" rtl="0" eaLnBrk="1" latinLnBrk="0" hangingPunct="1">
      <a:defRPr sz="126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231188" y="5454650"/>
            <a:ext cx="25771476" cy="1472723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55D1DE-A7B1-4046-BEEF-D8F8EFF4F403}" type="slidenum">
              <a:rPr lang="en-US" smtClean="0"/>
              <a:t>1</a:t>
            </a:fld>
            <a:endParaRPr lang="en-US" dirty="0"/>
          </a:p>
        </p:txBody>
      </p:sp>
    </p:spTree>
    <p:extLst>
      <p:ext uri="{BB962C8B-B14F-4D97-AF65-F5344CB8AC3E}">
        <p14:creationId xmlns:p14="http://schemas.microsoft.com/office/powerpoint/2010/main" val="58614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231188" y="5454650"/>
            <a:ext cx="25771476" cy="14727238"/>
          </a:xfrm>
        </p:spPr>
      </p:sp>
      <p:sp>
        <p:nvSpPr>
          <p:cNvPr id="3" name="Notes Placeholder 2"/>
          <p:cNvSpPr>
            <a:spLocks noGrp="1"/>
          </p:cNvSpPr>
          <p:nvPr>
            <p:ph type="body" idx="1"/>
          </p:nvPr>
        </p:nvSpPr>
        <p:spPr/>
        <p:txBody>
          <a:bodyPr/>
          <a:lstStyle/>
          <a:p>
            <a:r>
              <a:rPr lang="en-US" dirty="0"/>
              <a:t>We developed the TEKsystems Transformation &amp; Innovation Framework to ensure holistic coverage for your transformation journey. We focus on understanding and transforming your organization using an Enterprise, Shared Services, and Value Stream lens. We drill deep within each of these three areas with the goal of modernizing your people, processes, and technologies to drive your desired business outcomes. During our discovery phase, our Framework enables us to drive the right conversations in the right context. In later phases, we will continue to follow our framework and accompanying program to partner and drive your transformation journey.</a:t>
            </a:r>
          </a:p>
        </p:txBody>
      </p:sp>
      <p:sp>
        <p:nvSpPr>
          <p:cNvPr id="4" name="Slide Number Placeholder 3"/>
          <p:cNvSpPr>
            <a:spLocks noGrp="1"/>
          </p:cNvSpPr>
          <p:nvPr>
            <p:ph type="sldNum" sz="quarter" idx="10"/>
          </p:nvPr>
        </p:nvSpPr>
        <p:spPr/>
        <p:txBody>
          <a:bodyPr/>
          <a:lstStyle/>
          <a:p>
            <a:fld id="{2455D1DE-A7B1-4046-BEEF-D8F8EFF4F403}" type="slidenum">
              <a:rPr lang="en-US" smtClean="0"/>
              <a:t>6</a:t>
            </a:fld>
            <a:endParaRPr lang="en-US" dirty="0"/>
          </a:p>
        </p:txBody>
      </p:sp>
    </p:spTree>
    <p:extLst>
      <p:ext uri="{BB962C8B-B14F-4D97-AF65-F5344CB8AC3E}">
        <p14:creationId xmlns:p14="http://schemas.microsoft.com/office/powerpoint/2010/main" val="2185567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Section Header">
    <p:spTree>
      <p:nvGrpSpPr>
        <p:cNvPr id="1" name=""/>
        <p:cNvGrpSpPr/>
        <p:nvPr/>
      </p:nvGrpSpPr>
      <p:grpSpPr>
        <a:xfrm>
          <a:off x="0" y="0"/>
          <a:ext cx="0" cy="0"/>
          <a:chOff x="0" y="0"/>
          <a:chExt cx="0" cy="0"/>
        </a:xfrm>
      </p:grpSpPr>
      <p:sp>
        <p:nvSpPr>
          <p:cNvPr id="14" name="Picture Placeholder 13"/>
          <p:cNvSpPr>
            <a:spLocks noGrp="1"/>
          </p:cNvSpPr>
          <p:nvPr>
            <p:ph type="pic" sz="quarter" idx="14" hasCustomPrompt="1"/>
          </p:nvPr>
        </p:nvSpPr>
        <p:spPr>
          <a:xfrm>
            <a:off x="6274430" y="1181853"/>
            <a:ext cx="6527170" cy="6133349"/>
          </a:xfrm>
          <a:custGeom>
            <a:avLst/>
            <a:gdLst>
              <a:gd name="connsiteX0" fmla="*/ 3073650 w 4662264"/>
              <a:gd name="connsiteY0" fmla="*/ 0 h 4312511"/>
              <a:gd name="connsiteX1" fmla="*/ 4662264 w 4662264"/>
              <a:gd name="connsiteY1" fmla="*/ 5788 h 4312511"/>
              <a:gd name="connsiteX2" fmla="*/ 4662264 w 4662264"/>
              <a:gd name="connsiteY2" fmla="*/ 4312511 h 4312511"/>
              <a:gd name="connsiteX3" fmla="*/ 0 w 4662264"/>
              <a:gd name="connsiteY3" fmla="*/ 4312511 h 4312511"/>
              <a:gd name="connsiteX4" fmla="*/ 2122134 w 4662264"/>
              <a:gd name="connsiteY4" fmla="*/ 630708 h 4312511"/>
              <a:gd name="connsiteX5" fmla="*/ 3073650 w 4662264"/>
              <a:gd name="connsiteY5" fmla="*/ 0 h 431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264" h="4312511">
                <a:moveTo>
                  <a:pt x="3073650" y="0"/>
                </a:moveTo>
                <a:lnTo>
                  <a:pt x="4662264" y="5788"/>
                </a:lnTo>
                <a:lnTo>
                  <a:pt x="4662264" y="4312511"/>
                </a:lnTo>
                <a:lnTo>
                  <a:pt x="0" y="4312511"/>
                </a:lnTo>
                <a:lnTo>
                  <a:pt x="2122134" y="630708"/>
                </a:lnTo>
                <a:cubicBezTo>
                  <a:pt x="2329701" y="199742"/>
                  <a:pt x="2645905" y="0"/>
                  <a:pt x="3073650" y="0"/>
                </a:cubicBezTo>
                <a:close/>
              </a:path>
            </a:pathLst>
          </a:custGeom>
          <a:solidFill>
            <a:schemeClr val="bg1">
              <a:lumMod val="95000"/>
            </a:schemeClr>
          </a:solidFill>
        </p:spPr>
        <p:txBody>
          <a:bodyPr wrap="square">
            <a:noAutofit/>
          </a:bodyPr>
          <a:lstStyle>
            <a:lvl1pPr marL="0" indent="0" algn="r">
              <a:buNone/>
              <a:defRPr sz="1680" cap="all" baseline="0"/>
            </a:lvl1pPr>
          </a:lstStyle>
          <a:p>
            <a:r>
              <a:rPr lang="en-US" dirty="0"/>
              <a:t>Click to Add</a:t>
            </a:r>
            <a:br>
              <a:rPr lang="en-US" dirty="0"/>
            </a:br>
            <a:r>
              <a:rPr lang="en-US" dirty="0"/>
              <a:t>Picture here</a:t>
            </a:r>
          </a:p>
        </p:txBody>
      </p:sp>
      <p:sp>
        <p:nvSpPr>
          <p:cNvPr id="15" name="Title 1"/>
          <p:cNvSpPr>
            <a:spLocks noGrp="1"/>
          </p:cNvSpPr>
          <p:nvPr>
            <p:ph type="ctrTitle"/>
          </p:nvPr>
        </p:nvSpPr>
        <p:spPr>
          <a:xfrm>
            <a:off x="1186986" y="1971265"/>
            <a:ext cx="6477769" cy="2244653"/>
          </a:xfrm>
        </p:spPr>
        <p:txBody>
          <a:bodyPr wrap="square" anchor="b">
            <a:spAutoFit/>
          </a:bodyPr>
          <a:lstStyle>
            <a:lvl1pPr algn="l">
              <a:defRPr sz="5180" b="1" cap="all" baseline="0"/>
            </a:lvl1pPr>
          </a:lstStyle>
          <a:p>
            <a:r>
              <a:rPr lang="en-US"/>
              <a:t>Click to edit Master title style</a:t>
            </a:r>
          </a:p>
        </p:txBody>
      </p:sp>
      <p:sp>
        <p:nvSpPr>
          <p:cNvPr id="16" name="Subtitle 2"/>
          <p:cNvSpPr>
            <a:spLocks noGrp="1"/>
          </p:cNvSpPr>
          <p:nvPr>
            <p:ph type="subTitle" idx="1"/>
          </p:nvPr>
        </p:nvSpPr>
        <p:spPr>
          <a:xfrm>
            <a:off x="1186986" y="4122522"/>
            <a:ext cx="6477769" cy="446481"/>
          </a:xfrm>
        </p:spPr>
        <p:txBody>
          <a:bodyPr wrap="square">
            <a:spAutoFit/>
          </a:bodyPr>
          <a:lstStyle>
            <a:lvl1pPr marL="0" indent="0" algn="l">
              <a:buNone/>
              <a:defRPr sz="224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p>
        </p:txBody>
      </p:sp>
    </p:spTree>
    <p:extLst>
      <p:ext uri="{BB962C8B-B14F-4D97-AF65-F5344CB8AC3E}">
        <p14:creationId xmlns:p14="http://schemas.microsoft.com/office/powerpoint/2010/main" val="2626957174"/>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2">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01600" cy="7315200"/>
          </a:xfrm>
          <a:prstGeom prst="rect">
            <a:avLst/>
          </a:prstGeom>
        </p:spPr>
      </p:pic>
      <p:sp>
        <p:nvSpPr>
          <p:cNvPr id="15" name="Title 1"/>
          <p:cNvSpPr>
            <a:spLocks noGrp="1"/>
          </p:cNvSpPr>
          <p:nvPr>
            <p:ph type="ctrTitle"/>
          </p:nvPr>
        </p:nvSpPr>
        <p:spPr>
          <a:xfrm>
            <a:off x="1186986" y="1971265"/>
            <a:ext cx="6477769" cy="2244653"/>
          </a:xfrm>
        </p:spPr>
        <p:txBody>
          <a:bodyPr wrap="square" anchor="b">
            <a:spAutoFit/>
          </a:bodyPr>
          <a:lstStyle>
            <a:lvl1pPr algn="l">
              <a:defRPr sz="5180" b="1" cap="all" baseline="0"/>
            </a:lvl1pPr>
          </a:lstStyle>
          <a:p>
            <a:r>
              <a:rPr lang="en-US"/>
              <a:t>Click to edit Master title style</a:t>
            </a:r>
          </a:p>
        </p:txBody>
      </p:sp>
      <p:sp>
        <p:nvSpPr>
          <p:cNvPr id="16" name="Subtitle 2"/>
          <p:cNvSpPr>
            <a:spLocks noGrp="1"/>
          </p:cNvSpPr>
          <p:nvPr>
            <p:ph type="subTitle" idx="1"/>
          </p:nvPr>
        </p:nvSpPr>
        <p:spPr>
          <a:xfrm>
            <a:off x="1186986" y="4122522"/>
            <a:ext cx="6477769" cy="446481"/>
          </a:xfrm>
        </p:spPr>
        <p:txBody>
          <a:bodyPr wrap="square">
            <a:spAutoFit/>
          </a:bodyPr>
          <a:lstStyle>
            <a:lvl1pPr marL="0" indent="0" algn="l">
              <a:buNone/>
              <a:defRPr sz="224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p>
        </p:txBody>
      </p:sp>
      <p:pic>
        <p:nvPicPr>
          <p:cNvPr id="7" name="Picture 6">
            <a:extLst>
              <a:ext uri="{FF2B5EF4-FFF2-40B4-BE49-F238E27FC236}">
                <a16:creationId xmlns:a16="http://schemas.microsoft.com/office/drawing/2014/main" id="{BBE97BEF-87DB-BD4C-B69C-85D3AC0418FC}"/>
              </a:ext>
            </a:extLst>
          </p:cNvPr>
          <p:cNvPicPr>
            <a:picLocks noChangeAspect="1"/>
          </p:cNvPicPr>
          <p:nvPr/>
        </p:nvPicPr>
        <p:blipFill>
          <a:blip r:embed="rId3"/>
          <a:stretch>
            <a:fillRect/>
          </a:stretch>
        </p:blipFill>
        <p:spPr>
          <a:xfrm>
            <a:off x="1186987" y="1438057"/>
            <a:ext cx="2280114" cy="609813"/>
          </a:xfrm>
          <a:prstGeom prst="rect">
            <a:avLst/>
          </a:prstGeom>
        </p:spPr>
      </p:pic>
      <p:pic>
        <p:nvPicPr>
          <p:cNvPr id="6" name="Picture 5">
            <a:extLst>
              <a:ext uri="{FF2B5EF4-FFF2-40B4-BE49-F238E27FC236}">
                <a16:creationId xmlns:a16="http://schemas.microsoft.com/office/drawing/2014/main" id="{832D413B-16D0-4603-8508-E730C298DFC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801600" cy="7315200"/>
          </a:xfrm>
          <a:prstGeom prst="rect">
            <a:avLst/>
          </a:prstGeom>
        </p:spPr>
      </p:pic>
    </p:spTree>
    <p:extLst>
      <p:ext uri="{BB962C8B-B14F-4D97-AF65-F5344CB8AC3E}">
        <p14:creationId xmlns:p14="http://schemas.microsoft.com/office/powerpoint/2010/main" val="3002194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Design Slide User2">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46209" b="37925"/>
          <a:stretch/>
        </p:blipFill>
        <p:spPr>
          <a:xfrm>
            <a:off x="11681460" y="6655929"/>
            <a:ext cx="1120140" cy="659271"/>
          </a:xfrm>
          <a:prstGeom prst="rect">
            <a:avLst/>
          </a:prstGeom>
        </p:spPr>
      </p:pic>
      <p:pic>
        <p:nvPicPr>
          <p:cNvPr id="7" name="Picture 6">
            <a:extLst>
              <a:ext uri="{FF2B5EF4-FFF2-40B4-BE49-F238E27FC236}">
                <a16:creationId xmlns:a16="http://schemas.microsoft.com/office/drawing/2014/main" id="{3567FC90-2262-4FC4-9CE6-983066F2F953}"/>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r="46209" b="37925"/>
          <a:stretch/>
        </p:blipFill>
        <p:spPr>
          <a:xfrm>
            <a:off x="11681460" y="6655929"/>
            <a:ext cx="1120140" cy="659271"/>
          </a:xfrm>
          <a:prstGeom prst="rect">
            <a:avLst/>
          </a:prstGeom>
        </p:spPr>
      </p:pic>
      <p:sp>
        <p:nvSpPr>
          <p:cNvPr id="13" name="TextBox 12">
            <a:extLst>
              <a:ext uri="{FF2B5EF4-FFF2-40B4-BE49-F238E27FC236}">
                <a16:creationId xmlns:a16="http://schemas.microsoft.com/office/drawing/2014/main" id="{93D35D8C-77F7-424C-8DC5-E1FDD1BC4C2D}"/>
              </a:ext>
            </a:extLst>
          </p:cNvPr>
          <p:cNvSpPr txBox="1"/>
          <p:nvPr userDrawn="1"/>
        </p:nvSpPr>
        <p:spPr>
          <a:xfrm>
            <a:off x="581097" y="6893549"/>
            <a:ext cx="3756992" cy="221599"/>
          </a:xfrm>
          <a:prstGeom prst="rect">
            <a:avLst/>
          </a:prstGeom>
          <a:noFill/>
        </p:spPr>
        <p:txBody>
          <a:bodyPr wrap="square" rtlCol="0">
            <a:spAutoFit/>
          </a:bodyPr>
          <a:lstStyle/>
          <a:p>
            <a:r>
              <a:rPr lang="en-US" sz="840" b="0" i="0" u="none" strike="noStrike" kern="1200" dirty="0">
                <a:solidFill>
                  <a:schemeClr val="bg1">
                    <a:lumMod val="50000"/>
                  </a:schemeClr>
                </a:solidFill>
                <a:effectLst/>
                <a:latin typeface="+mn-lt"/>
                <a:ea typeface="+mn-ea"/>
                <a:cs typeface="+mn-cs"/>
              </a:rPr>
              <a:t>© TEKsystems, Inc. ALL RIGHTS RESERVED. </a:t>
            </a:r>
            <a:endParaRPr lang="en-US" sz="140" dirty="0">
              <a:solidFill>
                <a:schemeClr val="bg1">
                  <a:lumMod val="50000"/>
                </a:schemeClr>
              </a:solidFill>
              <a:latin typeface="Calibri" panose="020F0502020204030204"/>
            </a:endParaRPr>
          </a:p>
        </p:txBody>
      </p:sp>
      <p:sp>
        <p:nvSpPr>
          <p:cNvPr id="2" name="Title 1">
            <a:extLst>
              <a:ext uri="{FF2B5EF4-FFF2-40B4-BE49-F238E27FC236}">
                <a16:creationId xmlns:a16="http://schemas.microsoft.com/office/drawing/2014/main" id="{3458B0B5-EAE1-44DC-8933-FF1B87B49BA7}"/>
              </a:ext>
            </a:extLst>
          </p:cNvPr>
          <p:cNvSpPr>
            <a:spLocks noGrp="1"/>
          </p:cNvSpPr>
          <p:nvPr>
            <p:ph type="title"/>
          </p:nvPr>
        </p:nvSpPr>
        <p:spPr>
          <a:xfrm>
            <a:off x="3350681" y="461887"/>
            <a:ext cx="6100241" cy="557717"/>
          </a:xfrm>
        </p:spPr>
        <p:txBody>
          <a:bodyPr/>
          <a:lstStyle/>
          <a:p>
            <a:r>
              <a:rPr lang="en-US"/>
              <a:t>Click to edit Master title style</a:t>
            </a:r>
          </a:p>
        </p:txBody>
      </p:sp>
      <p:sp>
        <p:nvSpPr>
          <p:cNvPr id="15" name="Slide Number Placeholder 5">
            <a:extLst>
              <a:ext uri="{FF2B5EF4-FFF2-40B4-BE49-F238E27FC236}">
                <a16:creationId xmlns:a16="http://schemas.microsoft.com/office/drawing/2014/main" id="{53079FFA-C208-458E-98CA-45FE0C5D664E}"/>
              </a:ext>
            </a:extLst>
          </p:cNvPr>
          <p:cNvSpPr>
            <a:spLocks noGrp="1"/>
          </p:cNvSpPr>
          <p:nvPr>
            <p:ph type="sldNum" sz="quarter" idx="12"/>
          </p:nvPr>
        </p:nvSpPr>
        <p:spPr>
          <a:xfrm>
            <a:off x="11969963" y="6877829"/>
            <a:ext cx="573054" cy="264688"/>
          </a:xfrm>
        </p:spPr>
        <p:txBody>
          <a:bodyPr/>
          <a:lstStyle/>
          <a:p>
            <a:fld id="{9835B171-50E3-2D49-9067-C9D2D5BD95F7}" type="slidenum">
              <a:rPr lang="en-US" smtClean="0"/>
              <a:pPr/>
              <a:t>‹#›</a:t>
            </a:fld>
            <a:endParaRPr lang="en-US" dirty="0"/>
          </a:p>
        </p:txBody>
      </p:sp>
    </p:spTree>
    <p:custDataLst>
      <p:tags r:id="rId1"/>
    </p:custDataLst>
    <p:extLst>
      <p:ext uri="{BB962C8B-B14F-4D97-AF65-F5344CB8AC3E}">
        <p14:creationId xmlns:p14="http://schemas.microsoft.com/office/powerpoint/2010/main" val="9618210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581099" y="2676351"/>
            <a:ext cx="11513746" cy="3844112"/>
          </a:xfrm>
        </p:spPr>
        <p:txBody>
          <a:bodyPr/>
          <a:lstStyle/>
          <a:p>
            <a:pPr lvl="0"/>
            <a:r>
              <a:rPr lang="en-US"/>
              <a:t>Edit Master text styles</a:t>
            </a:r>
          </a:p>
          <a:p>
            <a:pPr lvl="1"/>
            <a:r>
              <a:rPr lang="en-US"/>
              <a:t>Second level</a:t>
            </a:r>
          </a:p>
          <a:p>
            <a:pPr lvl="2"/>
            <a:r>
              <a:rPr lang="en-US"/>
              <a:t>Third level</a:t>
            </a:r>
          </a:p>
          <a:p>
            <a:pPr lvl="3"/>
            <a:r>
              <a:rPr lang="en-US"/>
              <a:t>Fourth level</a:t>
            </a:r>
          </a:p>
        </p:txBody>
      </p:sp>
      <p:sp>
        <p:nvSpPr>
          <p:cNvPr id="6" name="Slide Number Placeholder 5"/>
          <p:cNvSpPr>
            <a:spLocks noGrp="1"/>
          </p:cNvSpPr>
          <p:nvPr>
            <p:ph type="sldNum" sz="quarter" idx="12"/>
          </p:nvPr>
        </p:nvSpPr>
        <p:spPr/>
        <p:txBody>
          <a:bodyPr/>
          <a:lstStyle/>
          <a:p>
            <a:fld id="{9835B171-50E3-2D49-9067-C9D2D5BD95F7}" type="slidenum">
              <a:rPr lang="en-US" smtClean="0"/>
              <a:t>‹#›</a:t>
            </a:fld>
            <a:endParaRPr lang="en-US" dirty="0"/>
          </a:p>
        </p:txBody>
      </p:sp>
      <p:sp>
        <p:nvSpPr>
          <p:cNvPr id="7" name="Text Placeholder 6"/>
          <p:cNvSpPr>
            <a:spLocks noGrp="1"/>
          </p:cNvSpPr>
          <p:nvPr>
            <p:ph type="body" sz="quarter" idx="13"/>
          </p:nvPr>
        </p:nvSpPr>
        <p:spPr>
          <a:xfrm>
            <a:off x="581097" y="1803106"/>
            <a:ext cx="11513748" cy="480131"/>
          </a:xfrm>
        </p:spPr>
        <p:txBody>
          <a:bodyPr wrap="square">
            <a:spAutoFit/>
          </a:bodyPr>
          <a:lstStyle>
            <a:lvl1pPr marL="0" indent="0">
              <a:buNone/>
              <a:defRPr sz="2520">
                <a:solidFill>
                  <a:schemeClr val="accent2"/>
                </a:solidFill>
              </a:defRPr>
            </a:lvl1pPr>
            <a:lvl2pPr marL="242252" indent="0">
              <a:buNone/>
              <a:defRPr/>
            </a:lvl2pPr>
            <a:lvl3pPr marL="484505" indent="0">
              <a:buNone/>
              <a:defRPr/>
            </a:lvl3pPr>
            <a:lvl4pPr marL="726758" indent="0">
              <a:buNone/>
              <a:defRPr/>
            </a:lvl4pPr>
            <a:lvl5pPr marL="1920240" indent="0">
              <a:buNone/>
              <a:defRPr/>
            </a:lvl5pPr>
          </a:lstStyle>
          <a:p>
            <a:pPr lvl="0"/>
            <a:r>
              <a:rPr lang="en-US"/>
              <a:t>Edit Master text styles</a:t>
            </a:r>
          </a:p>
        </p:txBody>
      </p:sp>
    </p:spTree>
    <p:custDataLst>
      <p:tags r:id="rId1"/>
    </p:custDataLst>
    <p:extLst>
      <p:ext uri="{BB962C8B-B14F-4D97-AF65-F5344CB8AC3E}">
        <p14:creationId xmlns:p14="http://schemas.microsoft.com/office/powerpoint/2010/main" val="12793213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sp>
        <p:nvSpPr>
          <p:cNvPr id="14" name="Picture Placeholder 13"/>
          <p:cNvSpPr>
            <a:spLocks noGrp="1"/>
          </p:cNvSpPr>
          <p:nvPr>
            <p:ph type="pic" sz="quarter" idx="14" hasCustomPrompt="1"/>
          </p:nvPr>
        </p:nvSpPr>
        <p:spPr>
          <a:xfrm>
            <a:off x="6274430" y="1181853"/>
            <a:ext cx="6527170" cy="6133349"/>
          </a:xfrm>
          <a:custGeom>
            <a:avLst/>
            <a:gdLst>
              <a:gd name="connsiteX0" fmla="*/ 3073650 w 4662264"/>
              <a:gd name="connsiteY0" fmla="*/ 0 h 4312511"/>
              <a:gd name="connsiteX1" fmla="*/ 4662264 w 4662264"/>
              <a:gd name="connsiteY1" fmla="*/ 5788 h 4312511"/>
              <a:gd name="connsiteX2" fmla="*/ 4662264 w 4662264"/>
              <a:gd name="connsiteY2" fmla="*/ 4312511 h 4312511"/>
              <a:gd name="connsiteX3" fmla="*/ 0 w 4662264"/>
              <a:gd name="connsiteY3" fmla="*/ 4312511 h 4312511"/>
              <a:gd name="connsiteX4" fmla="*/ 2122134 w 4662264"/>
              <a:gd name="connsiteY4" fmla="*/ 630708 h 4312511"/>
              <a:gd name="connsiteX5" fmla="*/ 3073650 w 4662264"/>
              <a:gd name="connsiteY5" fmla="*/ 0 h 431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264" h="4312511">
                <a:moveTo>
                  <a:pt x="3073650" y="0"/>
                </a:moveTo>
                <a:lnTo>
                  <a:pt x="4662264" y="5788"/>
                </a:lnTo>
                <a:lnTo>
                  <a:pt x="4662264" y="4312511"/>
                </a:lnTo>
                <a:lnTo>
                  <a:pt x="0" y="4312511"/>
                </a:lnTo>
                <a:lnTo>
                  <a:pt x="2122134" y="630708"/>
                </a:lnTo>
                <a:cubicBezTo>
                  <a:pt x="2329701" y="199742"/>
                  <a:pt x="2645905" y="0"/>
                  <a:pt x="3073650" y="0"/>
                </a:cubicBezTo>
                <a:close/>
              </a:path>
            </a:pathLst>
          </a:custGeom>
          <a:solidFill>
            <a:schemeClr val="bg1">
              <a:lumMod val="95000"/>
            </a:schemeClr>
          </a:solidFill>
        </p:spPr>
        <p:txBody>
          <a:bodyPr wrap="square">
            <a:noAutofit/>
          </a:bodyPr>
          <a:lstStyle>
            <a:lvl1pPr marL="0" indent="0" algn="r">
              <a:buNone/>
              <a:defRPr sz="1680" cap="all" baseline="0"/>
            </a:lvl1pPr>
          </a:lstStyle>
          <a:p>
            <a:r>
              <a:rPr lang="en-US" dirty="0"/>
              <a:t>Click to Add</a:t>
            </a:r>
            <a:br>
              <a:rPr lang="en-US" dirty="0"/>
            </a:br>
            <a:r>
              <a:rPr lang="en-US" dirty="0"/>
              <a:t>Picture here</a:t>
            </a:r>
          </a:p>
        </p:txBody>
      </p:sp>
      <p:sp>
        <p:nvSpPr>
          <p:cNvPr id="6" name="Text Placeholder 9"/>
          <p:cNvSpPr>
            <a:spLocks noGrp="1"/>
          </p:cNvSpPr>
          <p:nvPr>
            <p:ph type="body" sz="quarter" idx="10" hasCustomPrompt="1"/>
          </p:nvPr>
        </p:nvSpPr>
        <p:spPr>
          <a:xfrm>
            <a:off x="1186986" y="5757427"/>
            <a:ext cx="6477769" cy="350865"/>
          </a:xfrm>
        </p:spPr>
        <p:txBody>
          <a:bodyPr>
            <a:spAutoFit/>
          </a:bodyPr>
          <a:lstStyle>
            <a:lvl1pPr marL="0" indent="0">
              <a:buNone/>
              <a:defRPr sz="1680">
                <a:solidFill>
                  <a:schemeClr val="accent3"/>
                </a:solidFill>
              </a:defRPr>
            </a:lvl1pPr>
          </a:lstStyle>
          <a:p>
            <a:pPr lvl="0"/>
            <a:r>
              <a:rPr lang="en-US"/>
              <a:t>Presented by</a:t>
            </a:r>
          </a:p>
        </p:txBody>
      </p:sp>
      <p:sp>
        <p:nvSpPr>
          <p:cNvPr id="8" name="Text Placeholder 9"/>
          <p:cNvSpPr>
            <a:spLocks noGrp="1"/>
          </p:cNvSpPr>
          <p:nvPr>
            <p:ph type="body" sz="quarter" idx="11" hasCustomPrompt="1"/>
          </p:nvPr>
        </p:nvSpPr>
        <p:spPr>
          <a:xfrm>
            <a:off x="1186986" y="6049249"/>
            <a:ext cx="6477769" cy="350865"/>
          </a:xfrm>
        </p:spPr>
        <p:txBody>
          <a:bodyPr>
            <a:spAutoFit/>
          </a:bodyPr>
          <a:lstStyle>
            <a:lvl1pPr marL="0" indent="0">
              <a:buNone/>
              <a:defRPr sz="1680"/>
            </a:lvl1pPr>
          </a:lstStyle>
          <a:p>
            <a:pPr lvl="0"/>
            <a:r>
              <a:rPr lang="en-US"/>
              <a:t>Contact info goes here</a:t>
            </a:r>
          </a:p>
        </p:txBody>
      </p:sp>
      <p:sp>
        <p:nvSpPr>
          <p:cNvPr id="9" name="Title 1">
            <a:extLst>
              <a:ext uri="{FF2B5EF4-FFF2-40B4-BE49-F238E27FC236}">
                <a16:creationId xmlns:a16="http://schemas.microsoft.com/office/drawing/2014/main" id="{0844527E-9D07-3D40-86E7-FA8E42148D27}"/>
              </a:ext>
            </a:extLst>
          </p:cNvPr>
          <p:cNvSpPr>
            <a:spLocks noGrp="1"/>
          </p:cNvSpPr>
          <p:nvPr>
            <p:ph type="ctrTitle" hasCustomPrompt="1"/>
          </p:nvPr>
        </p:nvSpPr>
        <p:spPr>
          <a:xfrm>
            <a:off x="1186986" y="2677330"/>
            <a:ext cx="6477769" cy="809773"/>
          </a:xfrm>
        </p:spPr>
        <p:txBody>
          <a:bodyPr wrap="square" anchor="b">
            <a:spAutoFit/>
          </a:bodyPr>
          <a:lstStyle>
            <a:lvl1pPr algn="l">
              <a:defRPr sz="5180" b="1" cap="all" baseline="0"/>
            </a:lvl1pPr>
          </a:lstStyle>
          <a:p>
            <a:r>
              <a:rPr lang="en-US"/>
              <a:t>Thank You</a:t>
            </a:r>
          </a:p>
        </p:txBody>
      </p:sp>
    </p:spTree>
    <p:extLst>
      <p:ext uri="{BB962C8B-B14F-4D97-AF65-F5344CB8AC3E}">
        <p14:creationId xmlns:p14="http://schemas.microsoft.com/office/powerpoint/2010/main" val="4054959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1_Section Header">
    <p:spTree>
      <p:nvGrpSpPr>
        <p:cNvPr id="1" name=""/>
        <p:cNvGrpSpPr/>
        <p:nvPr/>
      </p:nvGrpSpPr>
      <p:grpSpPr>
        <a:xfrm>
          <a:off x="0" y="0"/>
          <a:ext cx="0" cy="0"/>
          <a:chOff x="0" y="0"/>
          <a:chExt cx="0" cy="0"/>
        </a:xfrm>
      </p:grpSpPr>
      <p:sp>
        <p:nvSpPr>
          <p:cNvPr id="14" name="Picture Placeholder 13"/>
          <p:cNvSpPr>
            <a:spLocks noGrp="1"/>
          </p:cNvSpPr>
          <p:nvPr>
            <p:ph type="pic" sz="quarter" idx="14" hasCustomPrompt="1"/>
          </p:nvPr>
        </p:nvSpPr>
        <p:spPr>
          <a:xfrm>
            <a:off x="6274430" y="1181853"/>
            <a:ext cx="6527170" cy="6133349"/>
          </a:xfrm>
          <a:custGeom>
            <a:avLst/>
            <a:gdLst>
              <a:gd name="connsiteX0" fmla="*/ 3073650 w 4662264"/>
              <a:gd name="connsiteY0" fmla="*/ 0 h 4312511"/>
              <a:gd name="connsiteX1" fmla="*/ 4662264 w 4662264"/>
              <a:gd name="connsiteY1" fmla="*/ 5788 h 4312511"/>
              <a:gd name="connsiteX2" fmla="*/ 4662264 w 4662264"/>
              <a:gd name="connsiteY2" fmla="*/ 4312511 h 4312511"/>
              <a:gd name="connsiteX3" fmla="*/ 0 w 4662264"/>
              <a:gd name="connsiteY3" fmla="*/ 4312511 h 4312511"/>
              <a:gd name="connsiteX4" fmla="*/ 2122134 w 4662264"/>
              <a:gd name="connsiteY4" fmla="*/ 630708 h 4312511"/>
              <a:gd name="connsiteX5" fmla="*/ 3073650 w 4662264"/>
              <a:gd name="connsiteY5" fmla="*/ 0 h 4312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264" h="4312511">
                <a:moveTo>
                  <a:pt x="3073650" y="0"/>
                </a:moveTo>
                <a:lnTo>
                  <a:pt x="4662264" y="5788"/>
                </a:lnTo>
                <a:lnTo>
                  <a:pt x="4662264" y="4312511"/>
                </a:lnTo>
                <a:lnTo>
                  <a:pt x="0" y="4312511"/>
                </a:lnTo>
                <a:lnTo>
                  <a:pt x="2122134" y="630708"/>
                </a:lnTo>
                <a:cubicBezTo>
                  <a:pt x="2329701" y="199742"/>
                  <a:pt x="2645905" y="0"/>
                  <a:pt x="3073650" y="0"/>
                </a:cubicBezTo>
                <a:close/>
              </a:path>
            </a:pathLst>
          </a:custGeom>
          <a:solidFill>
            <a:schemeClr val="bg1">
              <a:lumMod val="95000"/>
            </a:schemeClr>
          </a:solidFill>
        </p:spPr>
        <p:txBody>
          <a:bodyPr wrap="square">
            <a:noAutofit/>
          </a:bodyPr>
          <a:lstStyle>
            <a:lvl1pPr marL="0" indent="0" algn="r">
              <a:buNone/>
              <a:defRPr sz="1680" cap="all" baseline="0"/>
            </a:lvl1pPr>
          </a:lstStyle>
          <a:p>
            <a:r>
              <a:rPr lang="en-US" dirty="0"/>
              <a:t>Click to Add</a:t>
            </a:r>
            <a:br>
              <a:rPr lang="en-US" dirty="0"/>
            </a:br>
            <a:r>
              <a:rPr lang="en-US" dirty="0"/>
              <a:t>Picture here</a:t>
            </a:r>
          </a:p>
        </p:txBody>
      </p:sp>
      <p:sp>
        <p:nvSpPr>
          <p:cNvPr id="15" name="Title 1"/>
          <p:cNvSpPr>
            <a:spLocks noGrp="1"/>
          </p:cNvSpPr>
          <p:nvPr>
            <p:ph type="ctrTitle"/>
          </p:nvPr>
        </p:nvSpPr>
        <p:spPr>
          <a:xfrm>
            <a:off x="1186986" y="2688705"/>
            <a:ext cx="6477769" cy="1527213"/>
          </a:xfrm>
        </p:spPr>
        <p:txBody>
          <a:bodyPr wrap="square" anchor="b">
            <a:spAutoFit/>
          </a:bodyPr>
          <a:lstStyle>
            <a:lvl1pPr algn="l">
              <a:defRPr sz="5180" b="1" cap="all" baseline="0">
                <a:latin typeface="Arial" panose="020B0604020202020204" pitchFamily="34" charset="0"/>
                <a:cs typeface="Arial" panose="020B0604020202020204" pitchFamily="34" charset="0"/>
              </a:defRPr>
            </a:lvl1pPr>
          </a:lstStyle>
          <a:p>
            <a:r>
              <a:rPr lang="en-US"/>
              <a:t>Click to edit Master title</a:t>
            </a:r>
          </a:p>
        </p:txBody>
      </p:sp>
      <p:sp>
        <p:nvSpPr>
          <p:cNvPr id="16" name="Subtitle 2"/>
          <p:cNvSpPr>
            <a:spLocks noGrp="1"/>
          </p:cNvSpPr>
          <p:nvPr>
            <p:ph type="subTitle" idx="1"/>
          </p:nvPr>
        </p:nvSpPr>
        <p:spPr>
          <a:xfrm>
            <a:off x="1186986" y="4122522"/>
            <a:ext cx="6477769" cy="446481"/>
          </a:xfrm>
        </p:spPr>
        <p:txBody>
          <a:bodyPr wrap="square">
            <a:spAutoFit/>
          </a:bodyPr>
          <a:lstStyle>
            <a:lvl1pPr marL="0" indent="0" algn="l">
              <a:buNone/>
              <a:defRPr sz="2240">
                <a:latin typeface="Arial" panose="020B0604020202020204" pitchFamily="34" charset="0"/>
                <a:cs typeface="Arial" panose="020B0604020202020204" pitchFamily="34" charset="0"/>
              </a:defRPr>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p>
        </p:txBody>
      </p:sp>
      <p:pic>
        <p:nvPicPr>
          <p:cNvPr id="7" name="Picture 6">
            <a:extLst>
              <a:ext uri="{FF2B5EF4-FFF2-40B4-BE49-F238E27FC236}">
                <a16:creationId xmlns:a16="http://schemas.microsoft.com/office/drawing/2014/main" id="{93AD411D-A5C8-BD45-B3A2-0500DCC3AE03}"/>
              </a:ext>
            </a:extLst>
          </p:cNvPr>
          <p:cNvPicPr>
            <a:picLocks noChangeAspect="1"/>
          </p:cNvPicPr>
          <p:nvPr userDrawn="1"/>
        </p:nvPicPr>
        <p:blipFill>
          <a:blip r:embed="rId3"/>
          <a:stretch>
            <a:fillRect/>
          </a:stretch>
        </p:blipFill>
        <p:spPr>
          <a:xfrm>
            <a:off x="1186987" y="1438057"/>
            <a:ext cx="2280114" cy="609813"/>
          </a:xfrm>
          <a:prstGeom prst="rect">
            <a:avLst/>
          </a:prstGeom>
        </p:spPr>
      </p:pic>
    </p:spTree>
    <p:custDataLst>
      <p:tags r:id="rId1"/>
    </p:custDataLst>
    <p:extLst>
      <p:ext uri="{BB962C8B-B14F-4D97-AF65-F5344CB8AC3E}">
        <p14:creationId xmlns:p14="http://schemas.microsoft.com/office/powerpoint/2010/main" val="20158479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Design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3">
            <a:extLst>
              <a:ext uri="{28A0092B-C50C-407E-A947-70E740481C1C}">
                <a14:useLocalDpi xmlns:a14="http://schemas.microsoft.com/office/drawing/2010/main" val="0"/>
              </a:ext>
            </a:extLst>
          </a:blip>
          <a:srcRect r="46209" b="37925"/>
          <a:stretch/>
        </p:blipFill>
        <p:spPr>
          <a:xfrm>
            <a:off x="11681460" y="6655929"/>
            <a:ext cx="1120140" cy="659271"/>
          </a:xfrm>
          <a:prstGeom prst="rect">
            <a:avLst/>
          </a:prstGeom>
        </p:spPr>
      </p:pic>
      <p:sp>
        <p:nvSpPr>
          <p:cNvPr id="12" name="Text Placeholder 11"/>
          <p:cNvSpPr>
            <a:spLocks noGrp="1"/>
          </p:cNvSpPr>
          <p:nvPr>
            <p:ph type="body" sz="quarter" idx="14"/>
          </p:nvPr>
        </p:nvSpPr>
        <p:spPr>
          <a:xfrm>
            <a:off x="599650" y="1337879"/>
            <a:ext cx="4029334" cy="2129084"/>
          </a:xfrm>
        </p:spPr>
        <p:txBody>
          <a:bodyPr/>
          <a:lstStyle>
            <a:lvl1pPr marL="0" indent="0">
              <a:buNone/>
              <a:defRPr>
                <a:solidFill>
                  <a:schemeClr val="accent2"/>
                </a:solidFill>
              </a:defRPr>
            </a:lvl1pPr>
            <a:lvl2pPr marL="8890" indent="0">
              <a:spcBef>
                <a:spcPts val="280"/>
              </a:spcBef>
              <a:buNone/>
              <a:tabLst/>
              <a:defRPr/>
            </a:lvl2pPr>
          </a:lstStyle>
          <a:p>
            <a:pPr lvl="0"/>
            <a:r>
              <a:rPr lang="en-US"/>
              <a:t>Click to edit Master text styles</a:t>
            </a:r>
          </a:p>
          <a:p>
            <a:pPr lvl="1"/>
            <a:r>
              <a:rPr lang="en-US"/>
              <a:t>Second level</a:t>
            </a:r>
          </a:p>
        </p:txBody>
      </p:sp>
      <p:sp>
        <p:nvSpPr>
          <p:cNvPr id="4" name="Slide Number Placeholder 3"/>
          <p:cNvSpPr>
            <a:spLocks noGrp="1"/>
          </p:cNvSpPr>
          <p:nvPr>
            <p:ph type="sldNum" sz="quarter" idx="12"/>
          </p:nvPr>
        </p:nvSpPr>
        <p:spPr/>
        <p:txBody>
          <a:bodyPr/>
          <a:lstStyle/>
          <a:p>
            <a:fld id="{9835B171-50E3-2D49-9067-C9D2D5BD95F7}" type="slidenum">
              <a:rPr lang="en-US" smtClean="0"/>
              <a:t>‹#›</a:t>
            </a:fld>
            <a:endParaRPr lang="en-US" dirty="0"/>
          </a:p>
        </p:txBody>
      </p:sp>
      <p:sp>
        <p:nvSpPr>
          <p:cNvPr id="7" name="TextBox 6">
            <a:extLst>
              <a:ext uri="{FF2B5EF4-FFF2-40B4-BE49-F238E27FC236}">
                <a16:creationId xmlns:a16="http://schemas.microsoft.com/office/drawing/2014/main" id="{CA4A6B0E-6047-4846-917A-4BDD06166AB9}"/>
              </a:ext>
            </a:extLst>
          </p:cNvPr>
          <p:cNvSpPr txBox="1"/>
          <p:nvPr userDrawn="1"/>
        </p:nvSpPr>
        <p:spPr>
          <a:xfrm>
            <a:off x="8104845" y="6893549"/>
            <a:ext cx="3756992" cy="221599"/>
          </a:xfrm>
          <a:prstGeom prst="rect">
            <a:avLst/>
          </a:prstGeom>
          <a:noFill/>
        </p:spPr>
        <p:txBody>
          <a:bodyPr wrap="square" rtlCol="0">
            <a:spAutoFit/>
          </a:bodyPr>
          <a:lstStyle/>
          <a:p>
            <a:pPr algn="r"/>
            <a:r>
              <a:rPr lang="en-US" sz="840" b="0" i="0" u="none" strike="noStrike" kern="1200" dirty="0">
                <a:solidFill>
                  <a:schemeClr val="bg1">
                    <a:lumMod val="50000"/>
                  </a:schemeClr>
                </a:solidFill>
                <a:effectLst/>
                <a:latin typeface="+mn-lt"/>
                <a:ea typeface="+mn-ea"/>
                <a:cs typeface="+mn-cs"/>
              </a:rPr>
              <a:t>© TEKsystems, Inc. ALL RIGHTS RESERVED.</a:t>
            </a:r>
            <a:endParaRPr lang="en-US" sz="140" dirty="0">
              <a:solidFill>
                <a:schemeClr val="bg1">
                  <a:lumMod val="50000"/>
                </a:schemeClr>
              </a:solidFill>
              <a:latin typeface="Calibri" panose="020F0502020204030204"/>
            </a:endParaRPr>
          </a:p>
        </p:txBody>
      </p:sp>
    </p:spTree>
    <p:extLst>
      <p:ext uri="{BB962C8B-B14F-4D97-AF65-F5344CB8AC3E}">
        <p14:creationId xmlns:p14="http://schemas.microsoft.com/office/powerpoint/2010/main" val="277593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 y="0"/>
            <a:ext cx="12801600" cy="7315200"/>
          </a:xfrm>
          <a:prstGeom prst="rect">
            <a:avLst/>
          </a:prstGeom>
        </p:spPr>
      </p:pic>
      <p:pic>
        <p:nvPicPr>
          <p:cNvPr id="11" name="Picture 1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0"/>
            <a:ext cx="12801600" cy="7315200"/>
          </a:xfrm>
          <a:prstGeom prst="rect">
            <a:avLst/>
          </a:prstGeom>
        </p:spPr>
      </p:pic>
      <p:pic>
        <p:nvPicPr>
          <p:cNvPr id="9" name="Picture 8"/>
          <p:cNvPicPr>
            <a:picLocks noChangeAspect="1"/>
          </p:cNvPicPr>
          <p:nvPr/>
        </p:nvPicPr>
        <p:blipFill rotWithShape="1">
          <a:blip r:embed="rId11">
            <a:extLst>
              <a:ext uri="{28A0092B-C50C-407E-A947-70E740481C1C}">
                <a14:useLocalDpi xmlns:a14="http://schemas.microsoft.com/office/drawing/2010/main" val="0"/>
              </a:ext>
            </a:extLst>
          </a:blip>
          <a:srcRect r="46209" b="37925"/>
          <a:stretch/>
        </p:blipFill>
        <p:spPr>
          <a:xfrm>
            <a:off x="11681460" y="6655929"/>
            <a:ext cx="1120140" cy="659271"/>
          </a:xfrm>
          <a:prstGeom prst="rect">
            <a:avLst/>
          </a:prstGeom>
        </p:spPr>
      </p:pic>
      <p:sp>
        <p:nvSpPr>
          <p:cNvPr id="2" name="Title Placeholder 1"/>
          <p:cNvSpPr>
            <a:spLocks noGrp="1"/>
          </p:cNvSpPr>
          <p:nvPr>
            <p:ph type="title"/>
          </p:nvPr>
        </p:nvSpPr>
        <p:spPr>
          <a:xfrm>
            <a:off x="581097" y="1175098"/>
            <a:ext cx="11513747" cy="557717"/>
          </a:xfrm>
          <a:prstGeom prst="rect">
            <a:avLst/>
          </a:prstGeom>
        </p:spPr>
        <p:txBody>
          <a:bodyPr vert="horz" wrap="square" lIns="91440" tIns="45720" rIns="91440" bIns="45720" rtlCol="0" anchor="ctr">
            <a:spAutoFit/>
          </a:bodyPr>
          <a:lstStyle/>
          <a:p>
            <a:r>
              <a:rPr lang="en-US"/>
              <a:t>Click to edit Master title style</a:t>
            </a:r>
          </a:p>
        </p:txBody>
      </p:sp>
      <p:sp>
        <p:nvSpPr>
          <p:cNvPr id="3" name="Text Placeholder 2"/>
          <p:cNvSpPr>
            <a:spLocks noGrp="1"/>
          </p:cNvSpPr>
          <p:nvPr>
            <p:ph type="body" idx="1"/>
          </p:nvPr>
        </p:nvSpPr>
        <p:spPr>
          <a:xfrm>
            <a:off x="581099" y="2354232"/>
            <a:ext cx="11513746" cy="416623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Slide Number Placeholder 5"/>
          <p:cNvSpPr>
            <a:spLocks noGrp="1"/>
          </p:cNvSpPr>
          <p:nvPr>
            <p:ph type="sldNum" sz="quarter" idx="4"/>
          </p:nvPr>
        </p:nvSpPr>
        <p:spPr>
          <a:xfrm>
            <a:off x="11969963" y="6877829"/>
            <a:ext cx="573054" cy="264688"/>
          </a:xfrm>
          <a:prstGeom prst="rect">
            <a:avLst/>
          </a:prstGeom>
        </p:spPr>
        <p:txBody>
          <a:bodyPr vert="horz" wrap="square" lIns="91440" tIns="45720" rIns="91440" bIns="45720" rtlCol="0" anchor="ctr">
            <a:spAutoFit/>
          </a:bodyPr>
          <a:lstStyle>
            <a:lvl1pPr algn="r">
              <a:defRPr sz="1120">
                <a:solidFill>
                  <a:schemeClr val="bg1"/>
                </a:solidFill>
              </a:defRPr>
            </a:lvl1pPr>
          </a:lstStyle>
          <a:p>
            <a:fld id="{9835B171-50E3-2D49-9067-C9D2D5BD95F7}" type="slidenum">
              <a:rPr lang="en-US" smtClean="0"/>
              <a:pPr/>
              <a:t>‹#›</a:t>
            </a:fld>
            <a:endParaRPr lang="en-US" dirty="0"/>
          </a:p>
        </p:txBody>
      </p:sp>
      <p:pic>
        <p:nvPicPr>
          <p:cNvPr id="8" name="Picture 7"/>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04341" y="408252"/>
            <a:ext cx="2163470" cy="416154"/>
          </a:xfrm>
          <a:prstGeom prst="rect">
            <a:avLst/>
          </a:prstGeom>
        </p:spPr>
      </p:pic>
      <p:sp>
        <p:nvSpPr>
          <p:cNvPr id="12" name="TextBox 11"/>
          <p:cNvSpPr txBox="1"/>
          <p:nvPr/>
        </p:nvSpPr>
        <p:spPr>
          <a:xfrm>
            <a:off x="581097" y="6893549"/>
            <a:ext cx="3756992" cy="221599"/>
          </a:xfrm>
          <a:prstGeom prst="rect">
            <a:avLst/>
          </a:prstGeom>
          <a:noFill/>
        </p:spPr>
        <p:txBody>
          <a:bodyPr wrap="square" rtlCol="0">
            <a:spAutoFit/>
          </a:bodyPr>
          <a:lstStyle/>
          <a:p>
            <a:r>
              <a:rPr lang="en-US" sz="840" b="0" i="0" u="none" strike="noStrike" kern="1200" dirty="0">
                <a:solidFill>
                  <a:schemeClr val="bg1">
                    <a:lumMod val="50000"/>
                  </a:schemeClr>
                </a:solidFill>
                <a:effectLst/>
                <a:latin typeface="+mn-lt"/>
                <a:ea typeface="+mn-ea"/>
                <a:cs typeface="+mn-cs"/>
              </a:rPr>
              <a:t>© TEKsystems, Inc. ALL RIGHTS RESERVED. </a:t>
            </a:r>
            <a:endParaRPr lang="en-US" sz="140" dirty="0">
              <a:solidFill>
                <a:schemeClr val="bg1">
                  <a:lumMod val="50000"/>
                </a:schemeClr>
              </a:solidFill>
              <a:latin typeface="Calibri" panose="020F0502020204030204"/>
            </a:endParaRPr>
          </a:p>
        </p:txBody>
      </p:sp>
      <p:pic>
        <p:nvPicPr>
          <p:cNvPr id="13" name="Picture 12">
            <a:extLst>
              <a:ext uri="{FF2B5EF4-FFF2-40B4-BE49-F238E27FC236}">
                <a16:creationId xmlns:a16="http://schemas.microsoft.com/office/drawing/2014/main" id="{E553190A-3916-4C38-AF9C-5542A4F5DC68}"/>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1" y="0"/>
            <a:ext cx="12801600" cy="7315200"/>
          </a:xfrm>
          <a:prstGeom prst="rect">
            <a:avLst/>
          </a:prstGeom>
        </p:spPr>
      </p:pic>
      <p:pic>
        <p:nvPicPr>
          <p:cNvPr id="14" name="Picture 13">
            <a:extLst>
              <a:ext uri="{FF2B5EF4-FFF2-40B4-BE49-F238E27FC236}">
                <a16:creationId xmlns:a16="http://schemas.microsoft.com/office/drawing/2014/main" id="{3F714B7F-A31E-4914-886E-0F768CABE66C}"/>
              </a:ext>
            </a:extLst>
          </p:cNvPr>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0" y="0"/>
            <a:ext cx="12801600" cy="7315200"/>
          </a:xfrm>
          <a:prstGeom prst="rect">
            <a:avLst/>
          </a:prstGeom>
        </p:spPr>
      </p:pic>
      <p:pic>
        <p:nvPicPr>
          <p:cNvPr id="15" name="Picture 14">
            <a:extLst>
              <a:ext uri="{FF2B5EF4-FFF2-40B4-BE49-F238E27FC236}">
                <a16:creationId xmlns:a16="http://schemas.microsoft.com/office/drawing/2014/main" id="{A6DE353C-C608-4A99-BC2C-B25B7B3653CD}"/>
              </a:ext>
            </a:extLst>
          </p:cNvPr>
          <p:cNvPicPr>
            <a:picLocks noChangeAspect="1"/>
          </p:cNvPicPr>
          <p:nvPr userDrawn="1"/>
        </p:nvPicPr>
        <p:blipFill rotWithShape="1">
          <a:blip r:embed="rId11">
            <a:extLst>
              <a:ext uri="{28A0092B-C50C-407E-A947-70E740481C1C}">
                <a14:useLocalDpi xmlns:a14="http://schemas.microsoft.com/office/drawing/2010/main" val="0"/>
              </a:ext>
            </a:extLst>
          </a:blip>
          <a:srcRect r="46209" b="37925"/>
          <a:stretch/>
        </p:blipFill>
        <p:spPr>
          <a:xfrm>
            <a:off x="11681460" y="6655929"/>
            <a:ext cx="1120140" cy="659271"/>
          </a:xfrm>
          <a:prstGeom prst="rect">
            <a:avLst/>
          </a:prstGeom>
        </p:spPr>
      </p:pic>
      <p:sp>
        <p:nvSpPr>
          <p:cNvPr id="17" name="TextBox 16">
            <a:extLst>
              <a:ext uri="{FF2B5EF4-FFF2-40B4-BE49-F238E27FC236}">
                <a16:creationId xmlns:a16="http://schemas.microsoft.com/office/drawing/2014/main" id="{F14D4207-1BC3-4290-9CE1-697D5CFDBAE8}"/>
              </a:ext>
            </a:extLst>
          </p:cNvPr>
          <p:cNvSpPr txBox="1"/>
          <p:nvPr userDrawn="1"/>
        </p:nvSpPr>
        <p:spPr>
          <a:xfrm>
            <a:off x="581097" y="6893549"/>
            <a:ext cx="3756992" cy="221599"/>
          </a:xfrm>
          <a:prstGeom prst="rect">
            <a:avLst/>
          </a:prstGeom>
          <a:noFill/>
        </p:spPr>
        <p:txBody>
          <a:bodyPr wrap="square" rtlCol="0">
            <a:spAutoFit/>
          </a:bodyPr>
          <a:lstStyle/>
          <a:p>
            <a:r>
              <a:rPr lang="en-US" sz="840" b="0" i="0" u="none" strike="noStrike" kern="1200" dirty="0">
                <a:solidFill>
                  <a:schemeClr val="bg1">
                    <a:lumMod val="50000"/>
                  </a:schemeClr>
                </a:solidFill>
                <a:effectLst/>
                <a:latin typeface="+mn-lt"/>
                <a:ea typeface="+mn-ea"/>
                <a:cs typeface="+mn-cs"/>
              </a:rPr>
              <a:t>© TEKsystems, Inc. ALL RIGHTS RESERVED. </a:t>
            </a:r>
            <a:endParaRPr lang="en-US" sz="140" dirty="0">
              <a:solidFill>
                <a:schemeClr val="bg1">
                  <a:lumMod val="50000"/>
                </a:schemeClr>
              </a:solidFill>
              <a:latin typeface="Calibri" panose="020F0502020204030204"/>
            </a:endParaRPr>
          </a:p>
        </p:txBody>
      </p:sp>
    </p:spTree>
    <p:custDataLst>
      <p:tags r:id="rId9"/>
    </p:custDataLst>
    <p:extLst>
      <p:ext uri="{BB962C8B-B14F-4D97-AF65-F5344CB8AC3E}">
        <p14:creationId xmlns:p14="http://schemas.microsoft.com/office/powerpoint/2010/main" val="2592589883"/>
      </p:ext>
    </p:extLst>
  </p:cSld>
  <p:clrMap bg1="lt1" tx1="dk1" bg2="lt2" tx2="dk2" accent1="accent1" accent2="accent2" accent3="accent3" accent4="accent4" accent5="accent5" accent6="accent6" hlink="hlink" folHlink="folHlink"/>
  <p:sldLayoutIdLst>
    <p:sldLayoutId id="2147483843" r:id="rId1"/>
    <p:sldLayoutId id="2147483844" r:id="rId2"/>
    <p:sldLayoutId id="2147483872" r:id="rId3"/>
    <p:sldLayoutId id="2147483850" r:id="rId4"/>
    <p:sldLayoutId id="2147483861" r:id="rId5"/>
    <p:sldLayoutId id="2147483827" r:id="rId6"/>
    <p:sldLayoutId id="2147483677" r:id="rId7"/>
  </p:sldLayoutIdLst>
  <p:hf hdr="0" ftr="0" dt="0"/>
  <p:txStyles>
    <p:titleStyle>
      <a:lvl1pPr algn="l" defTabSz="960120" rtl="0" eaLnBrk="1" latinLnBrk="0" hangingPunct="1">
        <a:lnSpc>
          <a:spcPct val="90000"/>
        </a:lnSpc>
        <a:spcBef>
          <a:spcPct val="0"/>
        </a:spcBef>
        <a:buNone/>
        <a:defRPr sz="3360" kern="1200">
          <a:solidFill>
            <a:schemeClr val="accent1"/>
          </a:solidFill>
          <a:latin typeface="+mj-lt"/>
          <a:ea typeface="+mj-ea"/>
          <a:cs typeface="+mj-cs"/>
        </a:defRPr>
      </a:lvl1pPr>
    </p:titleStyle>
    <p:bodyStyle>
      <a:lvl1pPr marL="164465" indent="-164465" algn="l" defTabSz="960120" rtl="0" eaLnBrk="1" latinLnBrk="0" hangingPunct="1">
        <a:lnSpc>
          <a:spcPct val="100000"/>
        </a:lnSpc>
        <a:spcBef>
          <a:spcPts val="1050"/>
        </a:spcBef>
        <a:buClr>
          <a:schemeClr val="accent2"/>
        </a:buClr>
        <a:buFont typeface="Arial" panose="020B0604020202020204" pitchFamily="34" charset="0"/>
        <a:buChar char="•"/>
        <a:tabLst/>
        <a:defRPr sz="1960" kern="1200">
          <a:solidFill>
            <a:schemeClr val="bg2"/>
          </a:solidFill>
          <a:latin typeface="+mn-lt"/>
          <a:ea typeface="+mn-ea"/>
          <a:cs typeface="+mn-cs"/>
        </a:defRPr>
      </a:lvl1pPr>
      <a:lvl2pPr marL="484505" indent="-242253" algn="l" defTabSz="960120" rtl="0" eaLnBrk="1" latinLnBrk="0" hangingPunct="1">
        <a:lnSpc>
          <a:spcPct val="100000"/>
        </a:lnSpc>
        <a:spcBef>
          <a:spcPts val="1120"/>
        </a:spcBef>
        <a:buClr>
          <a:schemeClr val="accent2"/>
        </a:buClr>
        <a:buFont typeface=".AppleSystemUIFont" charset="0"/>
        <a:buChar char="–"/>
        <a:tabLst/>
        <a:defRPr sz="1960" kern="1200">
          <a:solidFill>
            <a:schemeClr val="bg2"/>
          </a:solidFill>
          <a:latin typeface="+mn-lt"/>
          <a:ea typeface="+mn-ea"/>
          <a:cs typeface="+mn-cs"/>
        </a:defRPr>
      </a:lvl2pPr>
      <a:lvl3pPr marL="720090" indent="-235585" algn="l" defTabSz="960120" rtl="0" eaLnBrk="1" latinLnBrk="0" hangingPunct="1">
        <a:lnSpc>
          <a:spcPct val="100000"/>
        </a:lnSpc>
        <a:spcBef>
          <a:spcPts val="525"/>
        </a:spcBef>
        <a:buClr>
          <a:schemeClr val="accent2"/>
        </a:buClr>
        <a:buFont typeface=".AppleSystemUIFont" charset="0"/>
        <a:buChar char="–"/>
        <a:tabLst/>
        <a:defRPr sz="1960" kern="1200">
          <a:solidFill>
            <a:schemeClr val="bg2"/>
          </a:solidFill>
          <a:latin typeface="+mn-lt"/>
          <a:ea typeface="+mn-ea"/>
          <a:cs typeface="+mn-cs"/>
        </a:defRPr>
      </a:lvl3pPr>
      <a:lvl4pPr marL="966788" indent="-240030" algn="l" defTabSz="960120" rtl="0" eaLnBrk="1" latinLnBrk="0" hangingPunct="1">
        <a:lnSpc>
          <a:spcPct val="100000"/>
        </a:lnSpc>
        <a:spcBef>
          <a:spcPts val="525"/>
        </a:spcBef>
        <a:buClr>
          <a:schemeClr val="accent2"/>
        </a:buClr>
        <a:buFont typeface=".AppleSystemUIFont" charset="0"/>
        <a:buChar char="–"/>
        <a:tabLst/>
        <a:defRPr sz="1960" kern="1200">
          <a:solidFill>
            <a:schemeClr val="bg2"/>
          </a:solidFill>
          <a:latin typeface="+mn-lt"/>
          <a:ea typeface="+mn-ea"/>
          <a:cs typeface="+mn-cs"/>
        </a:defRPr>
      </a:lvl4pPr>
      <a:lvl5pPr marL="2160270" indent="-240030" algn="l" defTabSz="960120" rtl="0" eaLnBrk="1" latinLnBrk="0" hangingPunct="1">
        <a:lnSpc>
          <a:spcPct val="100000"/>
        </a:lnSpc>
        <a:spcBef>
          <a:spcPts val="525"/>
        </a:spcBef>
        <a:buClr>
          <a:schemeClr val="accent2"/>
        </a:buClr>
        <a:buFont typeface="Arial" panose="020B0604020202020204" pitchFamily="34" charset="0"/>
        <a:buChar char="•"/>
        <a:defRPr sz="1960" kern="1200">
          <a:solidFill>
            <a:schemeClr val="bg2"/>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45" userDrawn="1">
          <p15:clr>
            <a:srgbClr val="F26B43"/>
          </p15:clr>
        </p15:guide>
        <p15:guide id="2" pos="7619" userDrawn="1">
          <p15:clr>
            <a:srgbClr val="F26B43"/>
          </p15:clr>
        </p15:guide>
        <p15:guide id="3" orient="horz" pos="4107"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9.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5.xml"/></Relationships>
</file>

<file path=ppt/slides/_rels/slide23.xml.rels><?xml version="1.0" encoding="UTF-8" standalone="yes"?>
<Relationships xmlns="http://schemas.openxmlformats.org/package/2006/relationships"><Relationship Id="rId3" Type="http://schemas.openxmlformats.org/officeDocument/2006/relationships/hyperlink" Target="https://scaledagileframework.com/system-and-solution-architect-engineering/" TargetMode="External"/><Relationship Id="rId2" Type="http://schemas.openxmlformats.org/officeDocument/2006/relationships/slideLayout" Target="../slideLayouts/slideLayout3.xml"/><Relationship Id="rId1" Type="http://schemas.openxmlformats.org/officeDocument/2006/relationships/tags" Target="../tags/tag26.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8.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9.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0.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1.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3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3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Layout" Target="../slideLayouts/slideLayout5.xml"/><Relationship Id="rId1" Type="http://schemas.openxmlformats.org/officeDocument/2006/relationships/tags" Target="../tags/tag3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4.xml"/><Relationship Id="rId1" Type="http://schemas.openxmlformats.org/officeDocument/2006/relationships/tags" Target="../tags/tag9.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4.xml"/><Relationship Id="rId1" Type="http://schemas.openxmlformats.org/officeDocument/2006/relationships/tags" Target="../tags/tag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11.xml"/><Relationship Id="rId5" Type="http://schemas.openxmlformats.org/officeDocument/2006/relationships/image" Target="../media/image17.emf"/><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slideLayout" Target="../slideLayouts/slideLayout4.xml"/><Relationship Id="rId1" Type="http://schemas.openxmlformats.org/officeDocument/2006/relationships/tags" Target="../tags/tag14.xml"/><Relationship Id="rId4" Type="http://schemas.openxmlformats.org/officeDocument/2006/relationships/hyperlink" Target="https://scaledagileframework.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840D6945-45FB-6F42-902B-C8664DE39E7B}"/>
              </a:ext>
            </a:extLst>
          </p:cNvPr>
          <p:cNvPicPr>
            <a:picLocks noGrp="1" noChangeAspect="1"/>
          </p:cNvPicPr>
          <p:nvPr>
            <p:ph type="pic" sz="quarter" idx="14"/>
          </p:nvPr>
        </p:nvPicPr>
        <p:blipFill rotWithShape="1">
          <a:blip r:embed="rId4"/>
          <a:srcRect l="13968" r="13968"/>
          <a:stretch/>
        </p:blipFill>
        <p:spPr/>
      </p:pic>
      <p:sp>
        <p:nvSpPr>
          <p:cNvPr id="2" name="Title 1"/>
          <p:cNvSpPr>
            <a:spLocks noGrp="1"/>
          </p:cNvSpPr>
          <p:nvPr>
            <p:ph type="ctrTitle"/>
          </p:nvPr>
        </p:nvSpPr>
        <p:spPr>
          <a:xfrm>
            <a:off x="1186986" y="2672195"/>
            <a:ext cx="6477769" cy="2244653"/>
          </a:xfrm>
        </p:spPr>
        <p:txBody>
          <a:bodyPr/>
          <a:lstStyle/>
          <a:p>
            <a:r>
              <a:rPr lang="en-US" dirty="0"/>
              <a:t>Carrier Services DEVOPS </a:t>
            </a:r>
            <a:r>
              <a:rPr lang="en-US" dirty="0" err="1"/>
              <a:t>CoE</a:t>
            </a:r>
            <a:endParaRPr lang="en-US" dirty="0"/>
          </a:p>
        </p:txBody>
      </p:sp>
      <p:sp>
        <p:nvSpPr>
          <p:cNvPr id="8" name="Slide Number Placeholder 7"/>
          <p:cNvSpPr>
            <a:spLocks noGrp="1"/>
          </p:cNvSpPr>
          <p:nvPr>
            <p:ph type="sldNum" sz="quarter" idx="4294967295"/>
          </p:nvPr>
        </p:nvSpPr>
        <p:spPr>
          <a:xfrm>
            <a:off x="12228196" y="6825669"/>
            <a:ext cx="573405" cy="264688"/>
          </a:xfrm>
        </p:spPr>
        <p:txBody>
          <a:bodyPr/>
          <a:lstStyle/>
          <a:p>
            <a:fld id="{9835B171-50E3-2D49-9067-C9D2D5BD95F7}" type="slidenum">
              <a:rPr lang="en-US" smtClean="0"/>
              <a:t>1</a:t>
            </a:fld>
            <a:endParaRPr lang="en-US" dirty="0"/>
          </a:p>
        </p:txBody>
      </p:sp>
    </p:spTree>
    <p:custDataLst>
      <p:tags r:id="rId1"/>
    </p:custDataLst>
    <p:extLst>
      <p:ext uri="{BB962C8B-B14F-4D97-AF65-F5344CB8AC3E}">
        <p14:creationId xmlns:p14="http://schemas.microsoft.com/office/powerpoint/2010/main" val="589846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EDF4A79-2696-6B49-A018-77CBA16DDA37}"/>
              </a:ext>
            </a:extLst>
          </p:cNvPr>
          <p:cNvSpPr>
            <a:spLocks noGrp="1"/>
          </p:cNvSpPr>
          <p:nvPr>
            <p:ph type="title"/>
          </p:nvPr>
        </p:nvSpPr>
        <p:spPr/>
        <p:txBody>
          <a:bodyPr>
            <a:noAutofit/>
          </a:bodyPr>
          <a:lstStyle/>
          <a:p>
            <a:pPr algn="ctr"/>
            <a:r>
              <a:rPr lang="en-US" dirty="0">
                <a:solidFill>
                  <a:srgbClr val="000000"/>
                </a:solidFill>
              </a:rPr>
              <a:t>Agile Portfolio </a:t>
            </a:r>
            <a:r>
              <a:rPr lang="en-US" dirty="0">
                <a:solidFill>
                  <a:srgbClr val="000000"/>
                </a:solidFill>
                <a:cs typeface="Calibri Light"/>
              </a:rPr>
              <a:t>Management</a:t>
            </a:r>
            <a:endParaRPr lang="en-US" dirty="0">
              <a:solidFill>
                <a:srgbClr val="000000"/>
              </a:solidFill>
              <a:cs typeface="Arial"/>
            </a:endParaRPr>
          </a:p>
        </p:txBody>
      </p:sp>
      <p:sp>
        <p:nvSpPr>
          <p:cNvPr id="8" name="Rectangle 7">
            <a:extLst>
              <a:ext uri="{FF2B5EF4-FFF2-40B4-BE49-F238E27FC236}">
                <a16:creationId xmlns:a16="http://schemas.microsoft.com/office/drawing/2014/main" id="{E72CA9E5-0418-0745-8EB8-52432E6F100A}"/>
              </a:ext>
            </a:extLst>
          </p:cNvPr>
          <p:cNvSpPr/>
          <p:nvPr/>
        </p:nvSpPr>
        <p:spPr>
          <a:xfrm>
            <a:off x="8878052" y="1144684"/>
            <a:ext cx="3208048" cy="373019"/>
          </a:xfrm>
          <a:prstGeom prst="rect">
            <a:avLst/>
          </a:prstGeom>
        </p:spPr>
        <p:txBody>
          <a:bodyPr wrap="none" lIns="0" tIns="35987" rIns="0" bIns="35987">
            <a:noAutofit/>
          </a:bodyPr>
          <a:lstStyle/>
          <a:p>
            <a:pPr algn="r" defTabSz="360045"/>
            <a:r>
              <a:rPr lang="en-US" sz="1960" b="1" dirty="0">
                <a:solidFill>
                  <a:srgbClr val="F8971D"/>
                </a:solidFill>
                <a:ea typeface="ＭＳ Ｐゴシック"/>
              </a:rPr>
              <a:t>Required Capabilities</a:t>
            </a:r>
          </a:p>
        </p:txBody>
      </p:sp>
      <p:cxnSp>
        <p:nvCxnSpPr>
          <p:cNvPr id="9" name="Straight Connector 8">
            <a:extLst>
              <a:ext uri="{FF2B5EF4-FFF2-40B4-BE49-F238E27FC236}">
                <a16:creationId xmlns:a16="http://schemas.microsoft.com/office/drawing/2014/main" id="{950C7273-E95F-F543-AB39-28665EAAEDE4}"/>
              </a:ext>
            </a:extLst>
          </p:cNvPr>
          <p:cNvCxnSpPr/>
          <p:nvPr/>
        </p:nvCxnSpPr>
        <p:spPr>
          <a:xfrm>
            <a:off x="8878052" y="1505011"/>
            <a:ext cx="3205783" cy="12692"/>
          </a:xfrm>
          <a:prstGeom prst="line">
            <a:avLst/>
          </a:prstGeom>
          <a:solidFill>
            <a:srgbClr val="F8971D"/>
          </a:solidFill>
          <a:ln>
            <a:solidFill>
              <a:srgbClr val="F8971D"/>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075AE45F-E3EA-5440-B165-A44910E54B9E}"/>
              </a:ext>
            </a:extLst>
          </p:cNvPr>
          <p:cNvCxnSpPr/>
          <p:nvPr/>
        </p:nvCxnSpPr>
        <p:spPr>
          <a:xfrm>
            <a:off x="8878051" y="6977637"/>
            <a:ext cx="3072384" cy="12692"/>
          </a:xfrm>
          <a:prstGeom prst="line">
            <a:avLst/>
          </a:prstGeom>
          <a:solidFill>
            <a:srgbClr val="F8971D"/>
          </a:solidFill>
          <a:ln>
            <a:solidFill>
              <a:srgbClr val="F8971D"/>
            </a:solidFill>
          </a:ln>
          <a:effectLst/>
        </p:spPr>
        <p:style>
          <a:lnRef idx="2">
            <a:schemeClr val="accent1"/>
          </a:lnRef>
          <a:fillRef idx="0">
            <a:schemeClr val="accent1"/>
          </a:fillRef>
          <a:effectRef idx="1">
            <a:schemeClr val="accent1"/>
          </a:effectRef>
          <a:fontRef idx="minor">
            <a:schemeClr val="tx1"/>
          </a:fontRef>
        </p:style>
      </p:cxnSp>
      <p:sp>
        <p:nvSpPr>
          <p:cNvPr id="11" name="Chevron 10">
            <a:extLst>
              <a:ext uri="{FF2B5EF4-FFF2-40B4-BE49-F238E27FC236}">
                <a16:creationId xmlns:a16="http://schemas.microsoft.com/office/drawing/2014/main" id="{3895AFCC-71F1-F94A-857C-65BFB17DC201}"/>
              </a:ext>
            </a:extLst>
          </p:cNvPr>
          <p:cNvSpPr/>
          <p:nvPr/>
        </p:nvSpPr>
        <p:spPr>
          <a:xfrm rot="10800000">
            <a:off x="8424737" y="1493646"/>
            <a:ext cx="599059" cy="5489754"/>
          </a:xfrm>
          <a:prstGeom prst="chevron">
            <a:avLst>
              <a:gd name="adj" fmla="val 75781"/>
            </a:avLst>
          </a:prstGeom>
          <a:solidFill>
            <a:srgbClr val="F8971D"/>
          </a:solidFill>
          <a:ln>
            <a:solidFill>
              <a:srgbClr val="F8971D"/>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60045"/>
            <a:endParaRPr lang="en-US" sz="1418" dirty="0">
              <a:solidFill>
                <a:srgbClr val="000000"/>
              </a:solidFill>
            </a:endParaRPr>
          </a:p>
        </p:txBody>
      </p:sp>
      <p:sp>
        <p:nvSpPr>
          <p:cNvPr id="13" name="Rectangle 12">
            <a:extLst>
              <a:ext uri="{FF2B5EF4-FFF2-40B4-BE49-F238E27FC236}">
                <a16:creationId xmlns:a16="http://schemas.microsoft.com/office/drawing/2014/main" id="{2CB5CC60-71B2-1A4D-9B63-E1F7F642AE9A}"/>
              </a:ext>
            </a:extLst>
          </p:cNvPr>
          <p:cNvSpPr/>
          <p:nvPr/>
        </p:nvSpPr>
        <p:spPr>
          <a:xfrm>
            <a:off x="698978" y="1144685"/>
            <a:ext cx="2888337" cy="432772"/>
          </a:xfrm>
          <a:prstGeom prst="rect">
            <a:avLst/>
          </a:prstGeom>
        </p:spPr>
        <p:txBody>
          <a:bodyPr wrap="none" lIns="0" tIns="35987" rIns="0" bIns="35987">
            <a:noAutofit/>
          </a:bodyPr>
          <a:lstStyle/>
          <a:p>
            <a:pPr defTabSz="360045"/>
            <a:r>
              <a:rPr lang="en-US" sz="1960" b="1" dirty="0">
                <a:solidFill>
                  <a:srgbClr val="0070C0"/>
                </a:solidFill>
                <a:ea typeface="ＭＳ Ｐゴシック"/>
              </a:rPr>
              <a:t>Current State</a:t>
            </a:r>
          </a:p>
        </p:txBody>
      </p:sp>
      <p:cxnSp>
        <p:nvCxnSpPr>
          <p:cNvPr id="14" name="Straight Connector 13">
            <a:extLst>
              <a:ext uri="{FF2B5EF4-FFF2-40B4-BE49-F238E27FC236}">
                <a16:creationId xmlns:a16="http://schemas.microsoft.com/office/drawing/2014/main" id="{146E9984-5C31-3E44-AA09-FFC73C3A31CB}"/>
              </a:ext>
            </a:extLst>
          </p:cNvPr>
          <p:cNvCxnSpPr/>
          <p:nvPr/>
        </p:nvCxnSpPr>
        <p:spPr>
          <a:xfrm flipV="1">
            <a:off x="698978" y="1505011"/>
            <a:ext cx="3342738" cy="11000"/>
          </a:xfrm>
          <a:prstGeom prst="line">
            <a:avLst/>
          </a:prstGeom>
          <a:ln>
            <a:solidFill>
              <a:srgbClr val="0070C0"/>
            </a:solidFill>
          </a:ln>
          <a:effectLst/>
        </p:spPr>
        <p:style>
          <a:lnRef idx="2">
            <a:schemeClr val="accent1"/>
          </a:lnRef>
          <a:fillRef idx="0">
            <a:schemeClr val="accent1"/>
          </a:fillRef>
          <a:effectRef idx="1">
            <a:schemeClr val="accent1"/>
          </a:effectRef>
          <a:fontRef idx="minor">
            <a:schemeClr val="tx1"/>
          </a:fontRef>
        </p:style>
      </p:cxnSp>
      <p:sp>
        <p:nvSpPr>
          <p:cNvPr id="15" name="Chevron 14">
            <a:extLst>
              <a:ext uri="{FF2B5EF4-FFF2-40B4-BE49-F238E27FC236}">
                <a16:creationId xmlns:a16="http://schemas.microsoft.com/office/drawing/2014/main" id="{6C8A9BCC-1DA6-6B45-982C-EF55BF3F72C0}"/>
              </a:ext>
            </a:extLst>
          </p:cNvPr>
          <p:cNvSpPr/>
          <p:nvPr/>
        </p:nvSpPr>
        <p:spPr>
          <a:xfrm>
            <a:off x="3953131" y="1488653"/>
            <a:ext cx="624319" cy="5344212"/>
          </a:xfrm>
          <a:prstGeom prst="chevron">
            <a:avLst>
              <a:gd name="adj" fmla="val 75781"/>
            </a:avLst>
          </a:prstGeom>
          <a:solidFill>
            <a:srgbClr val="0070C0"/>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60045"/>
            <a:endParaRPr lang="en-US" sz="1418" dirty="0">
              <a:solidFill>
                <a:srgbClr val="0095D3"/>
              </a:solidFill>
            </a:endParaRPr>
          </a:p>
        </p:txBody>
      </p:sp>
      <p:cxnSp>
        <p:nvCxnSpPr>
          <p:cNvPr id="16" name="Straight Connector 15">
            <a:extLst>
              <a:ext uri="{FF2B5EF4-FFF2-40B4-BE49-F238E27FC236}">
                <a16:creationId xmlns:a16="http://schemas.microsoft.com/office/drawing/2014/main" id="{655AE18C-2BF0-C843-B553-F53368108D31}"/>
              </a:ext>
            </a:extLst>
          </p:cNvPr>
          <p:cNvCxnSpPr/>
          <p:nvPr/>
        </p:nvCxnSpPr>
        <p:spPr>
          <a:xfrm>
            <a:off x="698979" y="6822843"/>
            <a:ext cx="3418339" cy="10021"/>
          </a:xfrm>
          <a:prstGeom prst="line">
            <a:avLst/>
          </a:prstGeom>
          <a:ln>
            <a:solidFill>
              <a:srgbClr val="0070C0"/>
            </a:solidFill>
          </a:ln>
          <a:effectLst/>
        </p:spPr>
        <p:style>
          <a:lnRef idx="2">
            <a:schemeClr val="accent1"/>
          </a:lnRef>
          <a:fillRef idx="0">
            <a:schemeClr val="accent1"/>
          </a:fillRef>
          <a:effectRef idx="1">
            <a:schemeClr val="accent1"/>
          </a:effectRef>
          <a:fontRef idx="minor">
            <a:schemeClr val="tx1"/>
          </a:fontRef>
        </p:style>
      </p:cxnSp>
      <p:sp>
        <p:nvSpPr>
          <p:cNvPr id="18" name="Rectangle 17">
            <a:extLst>
              <a:ext uri="{FF2B5EF4-FFF2-40B4-BE49-F238E27FC236}">
                <a16:creationId xmlns:a16="http://schemas.microsoft.com/office/drawing/2014/main" id="{A342E385-096C-0C47-85E6-BB9E0E8F0D3A}"/>
              </a:ext>
            </a:extLst>
          </p:cNvPr>
          <p:cNvSpPr/>
          <p:nvPr/>
        </p:nvSpPr>
        <p:spPr>
          <a:xfrm>
            <a:off x="4643768" y="1656023"/>
            <a:ext cx="3740962" cy="5387294"/>
          </a:xfrm>
          <a:prstGeom prst="rect">
            <a:avLst/>
          </a:prstGeom>
          <a:gradFill flip="none" rotWithShape="1">
            <a:gsLst>
              <a:gs pos="0">
                <a:schemeClr val="bg1">
                  <a:lumMod val="95000"/>
                </a:schemeClr>
              </a:gs>
              <a:gs pos="100000">
                <a:schemeClr val="bg1"/>
              </a:gs>
            </a:gsLst>
            <a:lin ang="162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360045"/>
            <a:endParaRPr lang="en-US" sz="1418" dirty="0">
              <a:solidFill>
                <a:srgbClr val="FFFFFF"/>
              </a:solidFill>
            </a:endParaRPr>
          </a:p>
        </p:txBody>
      </p:sp>
      <p:sp>
        <p:nvSpPr>
          <p:cNvPr id="19" name="Rectangle 18">
            <a:extLst>
              <a:ext uri="{FF2B5EF4-FFF2-40B4-BE49-F238E27FC236}">
                <a16:creationId xmlns:a16="http://schemas.microsoft.com/office/drawing/2014/main" id="{930CF0CF-CC19-0243-A0F1-8E8816B05105}"/>
              </a:ext>
            </a:extLst>
          </p:cNvPr>
          <p:cNvSpPr/>
          <p:nvPr/>
        </p:nvSpPr>
        <p:spPr>
          <a:xfrm>
            <a:off x="5087508" y="1144684"/>
            <a:ext cx="2853474" cy="393299"/>
          </a:xfrm>
          <a:prstGeom prst="rect">
            <a:avLst/>
          </a:prstGeom>
        </p:spPr>
        <p:txBody>
          <a:bodyPr wrap="none" lIns="0" tIns="35987" rIns="0" bIns="35987">
            <a:noAutofit/>
          </a:bodyPr>
          <a:lstStyle/>
          <a:p>
            <a:pPr algn="ctr" defTabSz="360045"/>
            <a:r>
              <a:rPr lang="en-US" sz="1960" b="1" dirty="0">
                <a:solidFill>
                  <a:srgbClr val="73B632"/>
                </a:solidFill>
                <a:ea typeface="ＭＳ Ｐゴシック"/>
              </a:rPr>
              <a:t>Desired Outcomes</a:t>
            </a:r>
          </a:p>
        </p:txBody>
      </p:sp>
      <p:sp>
        <p:nvSpPr>
          <p:cNvPr id="20" name="Rectangle 19">
            <a:extLst>
              <a:ext uri="{FF2B5EF4-FFF2-40B4-BE49-F238E27FC236}">
                <a16:creationId xmlns:a16="http://schemas.microsoft.com/office/drawing/2014/main" id="{07BAC8A9-97B1-134F-AF70-70A5D7F89946}"/>
              </a:ext>
            </a:extLst>
          </p:cNvPr>
          <p:cNvSpPr/>
          <p:nvPr/>
        </p:nvSpPr>
        <p:spPr>
          <a:xfrm>
            <a:off x="4643766" y="3708799"/>
            <a:ext cx="3740961" cy="651718"/>
          </a:xfrm>
          <a:prstGeom prst="rect">
            <a:avLst/>
          </a:prstGeom>
        </p:spPr>
        <p:txBody>
          <a:bodyPr wrap="square" lIns="144018" tIns="36005" rIns="0" bIns="36005" anchor="ctr">
            <a:spAutoFit/>
          </a:bodyPr>
          <a:lstStyle/>
          <a:p>
            <a:pPr marL="135017" indent="-135017" defTabSz="360045">
              <a:lnSpc>
                <a:spcPts val="1182"/>
              </a:lnSpc>
              <a:spcAft>
                <a:spcPts val="473"/>
              </a:spcAft>
              <a:buFont typeface="Wingdings" pitchFamily="2" charset="2"/>
              <a:buChar char="§"/>
            </a:pPr>
            <a:endParaRPr lang="en-US" sz="945" dirty="0">
              <a:solidFill>
                <a:srgbClr val="000000"/>
              </a:solidFill>
              <a:ea typeface="ＭＳ Ｐゴシック"/>
            </a:endParaRPr>
          </a:p>
          <a:p>
            <a:pPr marL="135017" indent="-135017" defTabSz="360045">
              <a:lnSpc>
                <a:spcPts val="1182"/>
              </a:lnSpc>
              <a:spcAft>
                <a:spcPts val="473"/>
              </a:spcAft>
              <a:buFont typeface="Wingdings" pitchFamily="2" charset="2"/>
              <a:buChar char="§"/>
            </a:pPr>
            <a:endParaRPr lang="en-US" sz="945" dirty="0">
              <a:solidFill>
                <a:srgbClr val="666666"/>
              </a:solidFill>
              <a:ea typeface="ＭＳ Ｐゴシック"/>
            </a:endParaRPr>
          </a:p>
          <a:p>
            <a:pPr marL="135017" indent="-135017" defTabSz="360045">
              <a:lnSpc>
                <a:spcPts val="1182"/>
              </a:lnSpc>
              <a:spcAft>
                <a:spcPts val="473"/>
              </a:spcAft>
              <a:buFont typeface="Wingdings" pitchFamily="2" charset="2"/>
              <a:buChar char="§"/>
            </a:pPr>
            <a:endParaRPr lang="en-US" sz="945" dirty="0">
              <a:solidFill>
                <a:srgbClr val="666666"/>
              </a:solidFill>
              <a:ea typeface="ＭＳ Ｐゴシック"/>
            </a:endParaRPr>
          </a:p>
        </p:txBody>
      </p:sp>
      <p:cxnSp>
        <p:nvCxnSpPr>
          <p:cNvPr id="21" name="Straight Connector 20">
            <a:extLst>
              <a:ext uri="{FF2B5EF4-FFF2-40B4-BE49-F238E27FC236}">
                <a16:creationId xmlns:a16="http://schemas.microsoft.com/office/drawing/2014/main" id="{21A6196C-CED0-6C41-A0CC-74C469289EF0}"/>
              </a:ext>
            </a:extLst>
          </p:cNvPr>
          <p:cNvCxnSpPr/>
          <p:nvPr/>
        </p:nvCxnSpPr>
        <p:spPr>
          <a:xfrm>
            <a:off x="4643768" y="1505010"/>
            <a:ext cx="3740960" cy="11486"/>
          </a:xfrm>
          <a:prstGeom prst="line">
            <a:avLst/>
          </a:prstGeom>
          <a:ln>
            <a:solidFill>
              <a:srgbClr val="73B632"/>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a:extLst>
              <a:ext uri="{FF2B5EF4-FFF2-40B4-BE49-F238E27FC236}">
                <a16:creationId xmlns:a16="http://schemas.microsoft.com/office/drawing/2014/main" id="{B8C7BAA8-6DBD-E142-B902-41A683C14005}"/>
              </a:ext>
            </a:extLst>
          </p:cNvPr>
          <p:cNvCxnSpPr/>
          <p:nvPr/>
        </p:nvCxnSpPr>
        <p:spPr>
          <a:xfrm>
            <a:off x="4643768" y="7043317"/>
            <a:ext cx="3740962" cy="0"/>
          </a:xfrm>
          <a:prstGeom prst="line">
            <a:avLst/>
          </a:prstGeom>
          <a:ln>
            <a:solidFill>
              <a:srgbClr val="73B632"/>
            </a:solidFill>
          </a:ln>
          <a:effectLst/>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12BDBC6B-D542-164A-B058-6BD6EBAD7451}"/>
              </a:ext>
            </a:extLst>
          </p:cNvPr>
          <p:cNvSpPr txBox="1"/>
          <p:nvPr/>
        </p:nvSpPr>
        <p:spPr>
          <a:xfrm>
            <a:off x="559510" y="1570083"/>
            <a:ext cx="3391130" cy="3500445"/>
          </a:xfrm>
          <a:prstGeom prst="rect">
            <a:avLst/>
          </a:prstGeom>
          <a:noFill/>
        </p:spPr>
        <p:txBody>
          <a:bodyPr wrap="square" rtlCol="0" anchor="t">
            <a:spAutoFit/>
          </a:bodyPr>
          <a:lstStyle/>
          <a:p>
            <a:pPr marL="224917" indent="-224917">
              <a:spcBef>
                <a:spcPts val="1050"/>
              </a:spcBef>
              <a:buFont typeface="Arial" panose="020B0604020202020204" pitchFamily="34" charset="0"/>
              <a:buChar char="•"/>
            </a:pPr>
            <a:r>
              <a:rPr lang="en-US" sz="1540" dirty="0">
                <a:latin typeface="Arial"/>
                <a:cs typeface="Arial"/>
              </a:rPr>
              <a:t>Carrier Services has maturity in adoption to DevOps practices.</a:t>
            </a:r>
          </a:p>
          <a:p>
            <a:pPr marL="240030" indent="-240030">
              <a:spcBef>
                <a:spcPts val="1050"/>
              </a:spcBef>
              <a:buFont typeface="Arial" panose="020B0604020202020204" pitchFamily="34" charset="0"/>
              <a:buChar char="•"/>
            </a:pPr>
            <a:r>
              <a:rPr lang="en-US" sz="1540" dirty="0">
                <a:latin typeface="Arial"/>
                <a:cs typeface="Arial"/>
              </a:rPr>
              <a:t>Jenkins pipelines exist for multiple applications &amp; infrastructure. 30+ workloads are active.</a:t>
            </a:r>
          </a:p>
          <a:p>
            <a:pPr marL="240030" indent="-240030">
              <a:spcBef>
                <a:spcPts val="1050"/>
              </a:spcBef>
              <a:buFont typeface="Arial" panose="020B0604020202020204" pitchFamily="34" charset="0"/>
              <a:buChar char="•"/>
            </a:pPr>
            <a:r>
              <a:rPr lang="en-US" sz="1540" dirty="0">
                <a:latin typeface="Arial"/>
                <a:cs typeface="Arial"/>
              </a:rPr>
              <a:t>Scrum is followed by the teams.</a:t>
            </a:r>
          </a:p>
          <a:p>
            <a:pPr marL="224917" indent="-224917">
              <a:spcBef>
                <a:spcPts val="1050"/>
              </a:spcBef>
              <a:buFont typeface="Arial" panose="020B0604020202020204" pitchFamily="34" charset="0"/>
              <a:buChar char="•"/>
            </a:pPr>
            <a:r>
              <a:rPr lang="en-US" sz="1540" dirty="0">
                <a:latin typeface="Arial"/>
                <a:cs typeface="Arial"/>
              </a:rPr>
              <a:t>DevOps as a cultural change is actively considered by the Management..</a:t>
            </a:r>
            <a:endParaRPr lang="en-US" sz="1540" dirty="0">
              <a:highlight>
                <a:srgbClr val="FFFF00"/>
              </a:highlight>
              <a:latin typeface="Arial"/>
              <a:cs typeface="Arial"/>
            </a:endParaRPr>
          </a:p>
          <a:p>
            <a:pPr marL="224917" indent="-224917">
              <a:spcBef>
                <a:spcPts val="1050"/>
              </a:spcBef>
              <a:buFont typeface="Arial" panose="020B0604020202020204" pitchFamily="34" charset="0"/>
              <a:buChar char="•"/>
            </a:pPr>
            <a:r>
              <a:rPr lang="en-US" sz="1540" dirty="0">
                <a:latin typeface="Arial"/>
                <a:cs typeface="Arial"/>
              </a:rPr>
              <a:t>DevOps process &amp; toolset are adopted but standardization is not started.</a:t>
            </a:r>
            <a:endParaRPr lang="en-US" sz="1470" dirty="0">
              <a:solidFill>
                <a:schemeClr val="bg1">
                  <a:lumMod val="50000"/>
                </a:schemeClr>
              </a:solidFill>
              <a:latin typeface="Arial"/>
              <a:cs typeface="Arial"/>
            </a:endParaRPr>
          </a:p>
        </p:txBody>
      </p:sp>
      <p:sp>
        <p:nvSpPr>
          <p:cNvPr id="28" name="TextBox 27">
            <a:extLst>
              <a:ext uri="{FF2B5EF4-FFF2-40B4-BE49-F238E27FC236}">
                <a16:creationId xmlns:a16="http://schemas.microsoft.com/office/drawing/2014/main" id="{B82BC184-E46B-EA44-AD05-A46617F6DAF3}"/>
              </a:ext>
            </a:extLst>
          </p:cNvPr>
          <p:cNvSpPr txBox="1"/>
          <p:nvPr/>
        </p:nvSpPr>
        <p:spPr>
          <a:xfrm>
            <a:off x="4681285" y="1570083"/>
            <a:ext cx="3740960" cy="3551742"/>
          </a:xfrm>
          <a:prstGeom prst="rect">
            <a:avLst/>
          </a:prstGeom>
          <a:noFill/>
        </p:spPr>
        <p:txBody>
          <a:bodyPr wrap="square" rtlCol="0" anchor="t">
            <a:spAutoFit/>
          </a:bodyPr>
          <a:lstStyle>
            <a:defPPr>
              <a:defRPr lang="en-US"/>
            </a:defPPr>
            <a:lvl1pPr marL="160655" indent="-160655">
              <a:spcBef>
                <a:spcPts val="750"/>
              </a:spcBef>
              <a:buFont typeface="Arial" panose="020B0604020202020204" pitchFamily="34" charset="0"/>
              <a:buChar char="•"/>
              <a:defRPr sz="1000">
                <a:latin typeface="Arial"/>
                <a:cs typeface="Arial"/>
              </a:defRPr>
            </a:lvl1pPr>
          </a:lstStyle>
          <a:p>
            <a:r>
              <a:rPr lang="en-US" sz="1540" dirty="0"/>
              <a:t>SAFe Adoption </a:t>
            </a:r>
          </a:p>
          <a:p>
            <a:r>
              <a:rPr lang="en-US" sz="1540" dirty="0"/>
              <a:t>Identify industry Standards and Tools that suit Allegis requirements</a:t>
            </a:r>
          </a:p>
          <a:p>
            <a:r>
              <a:rPr lang="en-US" sz="1540" dirty="0"/>
              <a:t>Incremental short releases with automated testing</a:t>
            </a:r>
          </a:p>
          <a:p>
            <a:r>
              <a:rPr lang="en-US" sz="1540" dirty="0"/>
              <a:t>Eliminate Silos and Improve Collaboration</a:t>
            </a:r>
          </a:p>
          <a:p>
            <a:r>
              <a:rPr lang="en-US" sz="1540" dirty="0"/>
              <a:t>Faster Feedback cycles from each group</a:t>
            </a:r>
          </a:p>
          <a:p>
            <a:r>
              <a:rPr lang="en-US" sz="1540" dirty="0"/>
              <a:t>Track DevOps Metrics at various levels</a:t>
            </a:r>
          </a:p>
          <a:p>
            <a:r>
              <a:rPr lang="en-US" sz="1540" dirty="0"/>
              <a:t>Increased Velocity for delivering a feature or a change</a:t>
            </a:r>
          </a:p>
        </p:txBody>
      </p:sp>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4" name="TextBox 23">
            <a:extLst>
              <a:ext uri="{FF2B5EF4-FFF2-40B4-BE49-F238E27FC236}">
                <a16:creationId xmlns:a16="http://schemas.microsoft.com/office/drawing/2014/main" id="{C23E5B9D-E9AB-4631-91DB-C8FB0B4044CD}"/>
              </a:ext>
            </a:extLst>
          </p:cNvPr>
          <p:cNvSpPr txBox="1"/>
          <p:nvPr/>
        </p:nvSpPr>
        <p:spPr>
          <a:xfrm>
            <a:off x="8948697" y="1570083"/>
            <a:ext cx="3588453" cy="3820533"/>
          </a:xfrm>
          <a:prstGeom prst="rect">
            <a:avLst/>
          </a:prstGeom>
          <a:noFill/>
        </p:spPr>
        <p:txBody>
          <a:bodyPr wrap="square" rtlCol="0" anchor="t">
            <a:spAutoFit/>
          </a:bodyPr>
          <a:lstStyle>
            <a:defPPr>
              <a:defRPr lang="en-US"/>
            </a:defPPr>
            <a:lvl1pPr marL="160655" indent="-160655">
              <a:spcBef>
                <a:spcPts val="750"/>
              </a:spcBef>
              <a:buFont typeface="Arial" panose="020B0604020202020204" pitchFamily="34" charset="0"/>
              <a:buChar char="•"/>
              <a:defRPr sz="1000">
                <a:latin typeface="Arial"/>
                <a:cs typeface="Arial"/>
              </a:defRPr>
            </a:lvl1pPr>
          </a:lstStyle>
          <a:p>
            <a:r>
              <a:rPr lang="en-US" sz="1540" dirty="0"/>
              <a:t>Offer and encourage SAFe training for Management , Developers and Operations staff.</a:t>
            </a:r>
          </a:p>
          <a:p>
            <a:r>
              <a:rPr lang="en-US" sz="1540" dirty="0"/>
              <a:t>DevOps as a cultural shift must be programmed and adopted across the teams.</a:t>
            </a:r>
          </a:p>
          <a:p>
            <a:r>
              <a:rPr lang="en-US" sz="1540" dirty="0"/>
              <a:t>Visibility into projects using Scrum &amp; Agile Boards must be mandated for Development, Operations, and Product.</a:t>
            </a:r>
          </a:p>
          <a:p>
            <a:r>
              <a:rPr lang="en-US" sz="1540" dirty="0"/>
              <a:t>Engage partnership programs for SAFe.</a:t>
            </a:r>
          </a:p>
          <a:p>
            <a:r>
              <a:rPr lang="en-US" sz="1540" dirty="0"/>
              <a:t>Define SLAs and KPIs for products &amp; value streams. ***</a:t>
            </a: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10</a:t>
            </a:fld>
            <a:endParaRPr lang="en-US" dirty="0"/>
          </a:p>
        </p:txBody>
      </p:sp>
    </p:spTree>
    <p:custDataLst>
      <p:tags r:id="rId1"/>
    </p:custDataLst>
    <p:extLst>
      <p:ext uri="{BB962C8B-B14F-4D97-AF65-F5344CB8AC3E}">
        <p14:creationId xmlns:p14="http://schemas.microsoft.com/office/powerpoint/2010/main" val="14866047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859971" y="2308722"/>
            <a:ext cx="7848600" cy="2244653"/>
          </a:xfrm>
        </p:spPr>
        <p:txBody>
          <a:bodyPr vert="horz" wrap="square" lIns="128016" tIns="64008" rIns="128016" bIns="64008" rtlCol="0" anchor="t">
            <a:noAutofit/>
          </a:bodyPr>
          <a:lstStyle/>
          <a:p>
            <a:pPr defTabSz="1280160"/>
            <a:r>
              <a:rPr lang="en-US" sz="4400" dirty="0">
                <a:cs typeface="Arial"/>
              </a:rPr>
              <a:t>DevOps – Maturity Model</a:t>
            </a:r>
            <a:br>
              <a:rPr lang="en-US" dirty="0">
                <a:cs typeface="Arial"/>
              </a:rPr>
            </a:br>
            <a:br>
              <a:rPr lang="en-US" dirty="0">
                <a:solidFill>
                  <a:srgbClr val="000000"/>
                </a:solidFill>
                <a:cs typeface="Arial"/>
              </a:rPr>
            </a:br>
            <a:endParaRPr lang="en-US" kern="1200" dirty="0">
              <a:ea typeface="+mj-lt"/>
              <a:cs typeface="+mj-lt"/>
            </a:endParaRPr>
          </a:p>
        </p:txBody>
      </p:sp>
    </p:spTree>
    <p:custDataLst>
      <p:tags r:id="rId1"/>
    </p:custDataLst>
    <p:extLst>
      <p:ext uri="{BB962C8B-B14F-4D97-AF65-F5344CB8AC3E}">
        <p14:creationId xmlns:p14="http://schemas.microsoft.com/office/powerpoint/2010/main" val="3049344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07BAC8A9-97B1-134F-AF70-70A5D7F89946}"/>
              </a:ext>
            </a:extLst>
          </p:cNvPr>
          <p:cNvSpPr/>
          <p:nvPr/>
        </p:nvSpPr>
        <p:spPr>
          <a:xfrm>
            <a:off x="4830555" y="5201874"/>
            <a:ext cx="3740961" cy="651718"/>
          </a:xfrm>
          <a:prstGeom prst="rect">
            <a:avLst/>
          </a:prstGeom>
        </p:spPr>
        <p:txBody>
          <a:bodyPr wrap="square" lIns="144018" tIns="36005" rIns="0" bIns="36005" anchor="ctr">
            <a:spAutoFit/>
          </a:bodyPr>
          <a:lstStyle/>
          <a:p>
            <a:pPr marL="135017" indent="-135017" defTabSz="360045">
              <a:lnSpc>
                <a:spcPts val="1182"/>
              </a:lnSpc>
              <a:spcAft>
                <a:spcPts val="473"/>
              </a:spcAft>
              <a:buFont typeface="Wingdings" pitchFamily="2" charset="2"/>
              <a:buChar char="§"/>
            </a:pPr>
            <a:endParaRPr lang="en-US" sz="945" dirty="0">
              <a:solidFill>
                <a:srgbClr val="000000"/>
              </a:solidFill>
              <a:ea typeface="ＭＳ Ｐゴシック"/>
            </a:endParaRPr>
          </a:p>
          <a:p>
            <a:pPr marL="135017" indent="-135017" defTabSz="360045">
              <a:lnSpc>
                <a:spcPts val="1182"/>
              </a:lnSpc>
              <a:spcAft>
                <a:spcPts val="473"/>
              </a:spcAft>
              <a:buFont typeface="Wingdings" pitchFamily="2" charset="2"/>
              <a:buChar char="§"/>
            </a:pPr>
            <a:endParaRPr lang="en-US" sz="945" dirty="0">
              <a:solidFill>
                <a:srgbClr val="666666"/>
              </a:solidFill>
              <a:ea typeface="ＭＳ Ｐゴシック"/>
            </a:endParaRPr>
          </a:p>
          <a:p>
            <a:pPr marL="135017" indent="-135017" defTabSz="360045">
              <a:lnSpc>
                <a:spcPts val="1182"/>
              </a:lnSpc>
              <a:spcAft>
                <a:spcPts val="473"/>
              </a:spcAft>
              <a:buFont typeface="Wingdings" pitchFamily="2" charset="2"/>
              <a:buChar char="§"/>
            </a:pPr>
            <a:endParaRPr lang="en-US" sz="945" dirty="0">
              <a:solidFill>
                <a:srgbClr val="666666"/>
              </a:solidFill>
              <a:ea typeface="ＭＳ Ｐゴシック"/>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2459820" y="8088188"/>
            <a:ext cx="573054" cy="264688"/>
          </a:xfrm>
        </p:spPr>
        <p:txBody>
          <a:bodyPr/>
          <a:lstStyle/>
          <a:p>
            <a:fld id="{9835B171-50E3-2D49-9067-C9D2D5BD95F7}" type="slidenum">
              <a:rPr lang="en-US" smtClean="0"/>
              <a:t>12</a:t>
            </a:fld>
            <a:endParaRPr lang="en-US" dirty="0"/>
          </a:p>
        </p:txBody>
      </p:sp>
      <p:sp>
        <p:nvSpPr>
          <p:cNvPr id="10" name="Title 3">
            <a:extLst>
              <a:ext uri="{FF2B5EF4-FFF2-40B4-BE49-F238E27FC236}">
                <a16:creationId xmlns:a16="http://schemas.microsoft.com/office/drawing/2014/main" id="{85609265-0F20-4444-93E3-D5C3D9CC121B}"/>
              </a:ext>
            </a:extLst>
          </p:cNvPr>
          <p:cNvSpPr txBox="1">
            <a:spLocks/>
          </p:cNvSpPr>
          <p:nvPr/>
        </p:nvSpPr>
        <p:spPr>
          <a:xfrm>
            <a:off x="3545117" y="623529"/>
            <a:ext cx="6400800" cy="557717"/>
          </a:xfrm>
          <a:prstGeom prst="rect">
            <a:avLst/>
          </a:prstGeom>
        </p:spPr>
        <p:txBody>
          <a:bodyPr vert="horz" wrap="square" lIns="91440" tIns="45720" rIns="91440" bIns="45720" rtlCol="0" anchor="ctr">
            <a:spAutoFit/>
          </a:bodyPr>
          <a:lstStyle>
            <a:lvl1pPr algn="l" defTabSz="960120" rtl="0" eaLnBrk="1" latinLnBrk="0" hangingPunct="1">
              <a:lnSpc>
                <a:spcPct val="90000"/>
              </a:lnSpc>
              <a:spcBef>
                <a:spcPct val="0"/>
              </a:spcBef>
              <a:buNone/>
              <a:defRPr sz="3360" kern="1200">
                <a:solidFill>
                  <a:schemeClr val="accent1"/>
                </a:solidFill>
                <a:latin typeface="+mj-lt"/>
                <a:ea typeface="+mj-ea"/>
                <a:cs typeface="+mj-cs"/>
              </a:defRPr>
            </a:lvl1pPr>
          </a:lstStyle>
          <a:p>
            <a:r>
              <a:rPr lang="sv-SE" dirty="0" err="1"/>
              <a:t>DevOps</a:t>
            </a:r>
            <a:r>
              <a:rPr lang="sv-SE" dirty="0"/>
              <a:t> </a:t>
            </a:r>
            <a:r>
              <a:rPr lang="sv-SE" dirty="0" err="1"/>
              <a:t>Maturity</a:t>
            </a:r>
            <a:r>
              <a:rPr lang="sv-SE" dirty="0"/>
              <a:t> </a:t>
            </a:r>
            <a:r>
              <a:rPr lang="sv-SE" dirty="0" err="1"/>
              <a:t>Model</a:t>
            </a:r>
            <a:endParaRPr lang="sv-SE" dirty="0">
              <a:solidFill>
                <a:schemeClr val="tx2">
                  <a:lumMod val="50000"/>
                  <a:lumOff val="50000"/>
                </a:schemeClr>
              </a:solidFill>
            </a:endParaRPr>
          </a:p>
        </p:txBody>
      </p:sp>
      <p:sp>
        <p:nvSpPr>
          <p:cNvPr id="11" name="Round Same Side Corner Rectangle 10">
            <a:extLst>
              <a:ext uri="{FF2B5EF4-FFF2-40B4-BE49-F238E27FC236}">
                <a16:creationId xmlns:a16="http://schemas.microsoft.com/office/drawing/2014/main" id="{DCC26E54-5E23-F146-A038-0296C48D8924}"/>
              </a:ext>
            </a:extLst>
          </p:cNvPr>
          <p:cNvSpPr/>
          <p:nvPr/>
        </p:nvSpPr>
        <p:spPr>
          <a:xfrm rot="5400000">
            <a:off x="6717597" y="3998750"/>
            <a:ext cx="3542175" cy="234242"/>
          </a:xfrm>
          <a:prstGeom prst="round2SameRect">
            <a:avLst>
              <a:gd name="adj1" fmla="val 0"/>
              <a:gd name="adj2" fmla="val 0"/>
            </a:avLst>
          </a:prstGeom>
          <a:noFill/>
          <a:ln>
            <a:noFill/>
          </a:ln>
          <a:effectLst/>
        </p:spPr>
        <p:style>
          <a:lnRef idx="1">
            <a:schemeClr val="accent1"/>
          </a:lnRef>
          <a:fillRef idx="2">
            <a:schemeClr val="accent1"/>
          </a:fillRef>
          <a:effectRef idx="1">
            <a:schemeClr val="accent1"/>
          </a:effectRef>
          <a:fontRef idx="minor">
            <a:schemeClr val="dk1"/>
          </a:fontRef>
        </p:style>
        <p:txBody>
          <a:bodyPr rtlCol="0" anchor="ctr"/>
          <a:lstStyle/>
          <a:p>
            <a:pPr algn="ctr">
              <a:defRPr/>
            </a:pPr>
            <a:r>
              <a:rPr lang="en-US" sz="1050" b="1" dirty="0"/>
              <a:t>5 level of DevOps Maturity model</a:t>
            </a:r>
          </a:p>
        </p:txBody>
      </p:sp>
      <p:grpSp>
        <p:nvGrpSpPr>
          <p:cNvPr id="12" name="Group 11">
            <a:extLst>
              <a:ext uri="{FF2B5EF4-FFF2-40B4-BE49-F238E27FC236}">
                <a16:creationId xmlns:a16="http://schemas.microsoft.com/office/drawing/2014/main" id="{295CD8B1-64C0-1B46-A7AC-CA8156DA6694}"/>
              </a:ext>
            </a:extLst>
          </p:cNvPr>
          <p:cNvGrpSpPr/>
          <p:nvPr/>
        </p:nvGrpSpPr>
        <p:grpSpPr>
          <a:xfrm>
            <a:off x="1461111" y="5201874"/>
            <a:ext cx="8975865" cy="1034614"/>
            <a:chOff x="249237" y="5256848"/>
            <a:chExt cx="9255125" cy="1005840"/>
          </a:xfrm>
        </p:grpSpPr>
        <p:sp>
          <p:nvSpPr>
            <p:cNvPr id="13" name="Round Diagonal Corner Rectangle 12">
              <a:extLst>
                <a:ext uri="{FF2B5EF4-FFF2-40B4-BE49-F238E27FC236}">
                  <a16:creationId xmlns:a16="http://schemas.microsoft.com/office/drawing/2014/main" id="{263199B6-768A-E646-82A7-1E0D5CFB68D1}"/>
                </a:ext>
              </a:extLst>
            </p:cNvPr>
            <p:cNvSpPr/>
            <p:nvPr/>
          </p:nvSpPr>
          <p:spPr>
            <a:xfrm>
              <a:off x="249237" y="5256848"/>
              <a:ext cx="9255125" cy="1005840"/>
            </a:xfrm>
            <a:prstGeom prst="round2DiagRect">
              <a:avLst>
                <a:gd name="adj1" fmla="val 50000"/>
                <a:gd name="adj2" fmla="val 0"/>
              </a:avLst>
            </a:prstGeom>
            <a:ln/>
          </p:spPr>
          <p:style>
            <a:lnRef idx="1">
              <a:schemeClr val="dk1"/>
            </a:lnRef>
            <a:fillRef idx="2">
              <a:schemeClr val="dk1"/>
            </a:fillRef>
            <a:effectRef idx="1">
              <a:schemeClr val="dk1"/>
            </a:effectRef>
            <a:fontRef idx="minor">
              <a:schemeClr val="dk1"/>
            </a:fontRef>
          </p:style>
          <p:txBody>
            <a:bodyPr rtlCol="0" anchor="ctr"/>
            <a:lstStyle/>
            <a:p>
              <a:pPr algn="ctr"/>
              <a:endParaRPr lang="en-US" dirty="0" err="1">
                <a:solidFill>
                  <a:schemeClr val="tx2">
                    <a:lumMod val="50000"/>
                  </a:schemeClr>
                </a:solidFill>
              </a:endParaRPr>
            </a:p>
          </p:txBody>
        </p:sp>
        <p:sp>
          <p:nvSpPr>
            <p:cNvPr id="14" name="Round Diagonal Corner Rectangle 13">
              <a:extLst>
                <a:ext uri="{FF2B5EF4-FFF2-40B4-BE49-F238E27FC236}">
                  <a16:creationId xmlns:a16="http://schemas.microsoft.com/office/drawing/2014/main" id="{02419D6C-A3C3-3942-99D7-F78450FDE493}"/>
                </a:ext>
              </a:extLst>
            </p:cNvPr>
            <p:cNvSpPr/>
            <p:nvPr/>
          </p:nvSpPr>
          <p:spPr>
            <a:xfrm>
              <a:off x="1147698" y="5391674"/>
              <a:ext cx="8195187" cy="871014"/>
            </a:xfrm>
            <a:prstGeom prst="round2DiagRect">
              <a:avLst>
                <a:gd name="adj1" fmla="val 50000"/>
                <a:gd name="adj2" fmla="val 0"/>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sz="1050" b="1" dirty="0">
                  <a:solidFill>
                    <a:schemeClr val="tx2">
                      <a:lumMod val="50000"/>
                    </a:schemeClr>
                  </a:solidFill>
                </a:rPr>
                <a:t>Basic: -  </a:t>
              </a:r>
              <a:r>
                <a:rPr lang="en-US" sz="1050" b="1" dirty="0">
                  <a:solidFill>
                    <a:schemeClr val="tx2">
                      <a:lumMod val="50000"/>
                      <a:lumOff val="50000"/>
                    </a:schemeClr>
                  </a:solidFill>
                </a:rPr>
                <a:t> Should be in the past</a:t>
              </a:r>
            </a:p>
            <a:p>
              <a:r>
                <a:rPr lang="en-US" sz="900" dirty="0">
                  <a:solidFill>
                    <a:schemeClr val="tx2">
                      <a:lumMod val="50000"/>
                    </a:schemeClr>
                  </a:solidFill>
                </a:rPr>
                <a:t>Traditional </a:t>
              </a:r>
              <a:r>
                <a:rPr lang="en-US" sz="900" dirty="0" err="1">
                  <a:solidFill>
                    <a:schemeClr val="tx2">
                      <a:lumMod val="50000"/>
                    </a:schemeClr>
                  </a:solidFill>
                </a:rPr>
                <a:t>Silo’ed</a:t>
              </a:r>
              <a:r>
                <a:rPr lang="en-US" sz="900" dirty="0">
                  <a:solidFill>
                    <a:schemeClr val="tx2">
                      <a:lumMod val="50000"/>
                    </a:schemeClr>
                  </a:solidFill>
                </a:rPr>
                <a:t> Organization |  separate processes | separate tools with many manual activities | typically very long release duration and high outages</a:t>
              </a:r>
            </a:p>
          </p:txBody>
        </p:sp>
        <p:sp>
          <p:nvSpPr>
            <p:cNvPr id="15" name="TextBox 14">
              <a:extLst>
                <a:ext uri="{FF2B5EF4-FFF2-40B4-BE49-F238E27FC236}">
                  <a16:creationId xmlns:a16="http://schemas.microsoft.com/office/drawing/2014/main" id="{6CDE04DF-05F7-954D-9664-0F9D7741296C}"/>
                </a:ext>
              </a:extLst>
            </p:cNvPr>
            <p:cNvSpPr txBox="1"/>
            <p:nvPr/>
          </p:nvSpPr>
          <p:spPr>
            <a:xfrm>
              <a:off x="431361" y="5565571"/>
              <a:ext cx="627433" cy="591412"/>
            </a:xfrm>
            <a:prstGeom prst="rect">
              <a:avLst/>
            </a:prstGeom>
            <a:noFill/>
          </p:spPr>
          <p:txBody>
            <a:bodyPr wrap="none" rtlCol="0">
              <a:spAutoFit/>
            </a:bodyPr>
            <a:lstStyle/>
            <a:p>
              <a:r>
                <a:rPr lang="en-US" sz="2100" dirty="0">
                  <a:solidFill>
                    <a:schemeClr val="bg1"/>
                  </a:solidFill>
                </a:rPr>
                <a:t>01</a:t>
              </a:r>
            </a:p>
          </p:txBody>
        </p:sp>
      </p:grpSp>
      <p:grpSp>
        <p:nvGrpSpPr>
          <p:cNvPr id="16" name="Group 15">
            <a:extLst>
              <a:ext uri="{FF2B5EF4-FFF2-40B4-BE49-F238E27FC236}">
                <a16:creationId xmlns:a16="http://schemas.microsoft.com/office/drawing/2014/main" id="{B7FAA7EA-FAF2-464F-BB50-A56B85BDD385}"/>
              </a:ext>
            </a:extLst>
          </p:cNvPr>
          <p:cNvGrpSpPr/>
          <p:nvPr/>
        </p:nvGrpSpPr>
        <p:grpSpPr>
          <a:xfrm>
            <a:off x="2224116" y="4490034"/>
            <a:ext cx="8104514" cy="1034614"/>
            <a:chOff x="249237" y="5256848"/>
            <a:chExt cx="9255125" cy="1005840"/>
          </a:xfrm>
        </p:grpSpPr>
        <p:sp>
          <p:nvSpPr>
            <p:cNvPr id="17" name="Round Diagonal Corner Rectangle 16">
              <a:extLst>
                <a:ext uri="{FF2B5EF4-FFF2-40B4-BE49-F238E27FC236}">
                  <a16:creationId xmlns:a16="http://schemas.microsoft.com/office/drawing/2014/main" id="{B8B2BE27-4B3A-514D-A85C-EF0A51F56613}"/>
                </a:ext>
              </a:extLst>
            </p:cNvPr>
            <p:cNvSpPr/>
            <p:nvPr/>
          </p:nvSpPr>
          <p:spPr>
            <a:xfrm>
              <a:off x="249237" y="5256848"/>
              <a:ext cx="9255125" cy="1005840"/>
            </a:xfrm>
            <a:prstGeom prst="round2DiagRect">
              <a:avLst>
                <a:gd name="adj1" fmla="val 50000"/>
                <a:gd name="adj2" fmla="val 0"/>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err="1">
                <a:solidFill>
                  <a:schemeClr val="tx2">
                    <a:lumMod val="50000"/>
                  </a:schemeClr>
                </a:solidFill>
              </a:endParaRPr>
            </a:p>
          </p:txBody>
        </p:sp>
        <p:sp>
          <p:nvSpPr>
            <p:cNvPr id="18" name="Round Diagonal Corner Rectangle 17">
              <a:extLst>
                <a:ext uri="{FF2B5EF4-FFF2-40B4-BE49-F238E27FC236}">
                  <a16:creationId xmlns:a16="http://schemas.microsoft.com/office/drawing/2014/main" id="{6C78C293-D30E-F541-BC61-101BB7B6C73E}"/>
                </a:ext>
              </a:extLst>
            </p:cNvPr>
            <p:cNvSpPr/>
            <p:nvPr/>
          </p:nvSpPr>
          <p:spPr>
            <a:xfrm>
              <a:off x="1147698" y="5391674"/>
              <a:ext cx="8195187" cy="871014"/>
            </a:xfrm>
            <a:prstGeom prst="round2DiagRect">
              <a:avLst>
                <a:gd name="adj1" fmla="val 50000"/>
                <a:gd name="adj2" fmla="val 0"/>
              </a:avLst>
            </a:prstGeom>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050" b="1" dirty="0">
                  <a:solidFill>
                    <a:schemeClr val="tx2">
                      <a:lumMod val="50000"/>
                    </a:schemeClr>
                  </a:solidFill>
                </a:rPr>
                <a:t>Emerging: </a:t>
              </a:r>
              <a:r>
                <a:rPr lang="en-US" sz="1050" b="1" dirty="0">
                  <a:solidFill>
                    <a:schemeClr val="tx2">
                      <a:lumMod val="50000"/>
                      <a:lumOff val="50000"/>
                    </a:schemeClr>
                  </a:solidFill>
                </a:rPr>
                <a:t>System Thinking </a:t>
              </a:r>
            </a:p>
            <a:p>
              <a:r>
                <a:rPr lang="en-US" sz="900" dirty="0">
                  <a:solidFill>
                    <a:schemeClr val="tx2">
                      <a:lumMod val="50000"/>
                    </a:schemeClr>
                  </a:solidFill>
                </a:rPr>
                <a:t>Emergence of joint teams | starting to establish connected processes | some automation &amp; isolated tools | medium release duration &amp; reduced outages</a:t>
              </a:r>
            </a:p>
          </p:txBody>
        </p:sp>
        <p:sp>
          <p:nvSpPr>
            <p:cNvPr id="19" name="TextBox 18">
              <a:extLst>
                <a:ext uri="{FF2B5EF4-FFF2-40B4-BE49-F238E27FC236}">
                  <a16:creationId xmlns:a16="http://schemas.microsoft.com/office/drawing/2014/main" id="{9288F503-D6DA-AB47-8232-084F9FF96346}"/>
                </a:ext>
              </a:extLst>
            </p:cNvPr>
            <p:cNvSpPr txBox="1"/>
            <p:nvPr/>
          </p:nvSpPr>
          <p:spPr>
            <a:xfrm>
              <a:off x="399598" y="5565571"/>
              <a:ext cx="694891" cy="591412"/>
            </a:xfrm>
            <a:prstGeom prst="rect">
              <a:avLst/>
            </a:prstGeom>
            <a:noFill/>
          </p:spPr>
          <p:txBody>
            <a:bodyPr wrap="none" rtlCol="0">
              <a:spAutoFit/>
            </a:bodyPr>
            <a:lstStyle/>
            <a:p>
              <a:r>
                <a:rPr lang="en-US" sz="2100" dirty="0">
                  <a:solidFill>
                    <a:schemeClr val="bg1"/>
                  </a:solidFill>
                </a:rPr>
                <a:t>02</a:t>
              </a:r>
            </a:p>
          </p:txBody>
        </p:sp>
      </p:grpSp>
      <p:grpSp>
        <p:nvGrpSpPr>
          <p:cNvPr id="21" name="Group 20">
            <a:extLst>
              <a:ext uri="{FF2B5EF4-FFF2-40B4-BE49-F238E27FC236}">
                <a16:creationId xmlns:a16="http://schemas.microsoft.com/office/drawing/2014/main" id="{424242AD-A1D7-774E-9DF2-72BAAB0BC2DD}"/>
              </a:ext>
            </a:extLst>
          </p:cNvPr>
          <p:cNvGrpSpPr/>
          <p:nvPr/>
        </p:nvGrpSpPr>
        <p:grpSpPr>
          <a:xfrm>
            <a:off x="2832496" y="3778194"/>
            <a:ext cx="7409742" cy="1034614"/>
            <a:chOff x="249237" y="5256848"/>
            <a:chExt cx="9255125" cy="1005840"/>
          </a:xfrm>
        </p:grpSpPr>
        <p:sp>
          <p:nvSpPr>
            <p:cNvPr id="22" name="Round Diagonal Corner Rectangle 21">
              <a:extLst>
                <a:ext uri="{FF2B5EF4-FFF2-40B4-BE49-F238E27FC236}">
                  <a16:creationId xmlns:a16="http://schemas.microsoft.com/office/drawing/2014/main" id="{45C58E2A-5D32-4B4A-AE07-84939D4F7413}"/>
                </a:ext>
              </a:extLst>
            </p:cNvPr>
            <p:cNvSpPr/>
            <p:nvPr/>
          </p:nvSpPr>
          <p:spPr>
            <a:xfrm>
              <a:off x="249237" y="5256848"/>
              <a:ext cx="9255125" cy="1005840"/>
            </a:xfrm>
            <a:prstGeom prst="round2DiagRect">
              <a:avLst>
                <a:gd name="adj1" fmla="val 50000"/>
                <a:gd name="adj2" fmla="val 0"/>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err="1">
                <a:solidFill>
                  <a:schemeClr val="tx2">
                    <a:lumMod val="50000"/>
                  </a:schemeClr>
                </a:solidFill>
              </a:endParaRPr>
            </a:p>
          </p:txBody>
        </p:sp>
        <p:sp>
          <p:nvSpPr>
            <p:cNvPr id="24" name="Round Diagonal Corner Rectangle 23">
              <a:extLst>
                <a:ext uri="{FF2B5EF4-FFF2-40B4-BE49-F238E27FC236}">
                  <a16:creationId xmlns:a16="http://schemas.microsoft.com/office/drawing/2014/main" id="{DCED3704-B8FC-3840-AC65-3DC097A058AD}"/>
                </a:ext>
              </a:extLst>
            </p:cNvPr>
            <p:cNvSpPr/>
            <p:nvPr/>
          </p:nvSpPr>
          <p:spPr>
            <a:xfrm>
              <a:off x="1147698" y="5391674"/>
              <a:ext cx="8195187" cy="871014"/>
            </a:xfrm>
            <a:prstGeom prst="round2DiagRect">
              <a:avLst>
                <a:gd name="adj1" fmla="val 50000"/>
                <a:gd name="adj2" fmla="val 0"/>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050" b="1" dirty="0">
                  <a:solidFill>
                    <a:schemeClr val="tx2">
                      <a:lumMod val="50000"/>
                    </a:schemeClr>
                  </a:solidFill>
                </a:rPr>
                <a:t>Co-ordinated: </a:t>
              </a:r>
              <a:r>
                <a:rPr lang="en-US" sz="1050" b="1" dirty="0">
                  <a:solidFill>
                    <a:schemeClr val="tx2">
                      <a:lumMod val="50000"/>
                      <a:lumOff val="50000"/>
                    </a:schemeClr>
                  </a:solidFill>
                </a:rPr>
                <a:t>DevOps Phase I</a:t>
              </a:r>
            </a:p>
            <a:p>
              <a:r>
                <a:rPr lang="en-US" sz="900" dirty="0">
                  <a:solidFill>
                    <a:schemeClr val="tx2">
                      <a:lumMod val="50000"/>
                    </a:schemeClr>
                  </a:solidFill>
                </a:rPr>
                <a:t>DevOps with Coach &amp; Governance| dev2ops connected lifecycle within a product team through process and tool enablement | limited manual processes  | low release duration &amp; significantly reduced outages | KPI reported and monitored</a:t>
              </a:r>
            </a:p>
          </p:txBody>
        </p:sp>
        <p:sp>
          <p:nvSpPr>
            <p:cNvPr id="25" name="TextBox 24">
              <a:extLst>
                <a:ext uri="{FF2B5EF4-FFF2-40B4-BE49-F238E27FC236}">
                  <a16:creationId xmlns:a16="http://schemas.microsoft.com/office/drawing/2014/main" id="{8A9EA018-FD34-C14A-9634-D03422523E2F}"/>
                </a:ext>
              </a:extLst>
            </p:cNvPr>
            <p:cNvSpPr txBox="1"/>
            <p:nvPr/>
          </p:nvSpPr>
          <p:spPr>
            <a:xfrm>
              <a:off x="344863" y="5565571"/>
              <a:ext cx="760047" cy="591412"/>
            </a:xfrm>
            <a:prstGeom prst="rect">
              <a:avLst/>
            </a:prstGeom>
            <a:noFill/>
          </p:spPr>
          <p:txBody>
            <a:bodyPr wrap="none" rtlCol="0">
              <a:spAutoFit/>
            </a:bodyPr>
            <a:lstStyle/>
            <a:p>
              <a:r>
                <a:rPr lang="en-US" sz="2100" dirty="0">
                  <a:solidFill>
                    <a:schemeClr val="bg1"/>
                  </a:solidFill>
                </a:rPr>
                <a:t>03</a:t>
              </a:r>
            </a:p>
          </p:txBody>
        </p:sp>
      </p:grpSp>
      <p:grpSp>
        <p:nvGrpSpPr>
          <p:cNvPr id="26" name="Group 25">
            <a:extLst>
              <a:ext uri="{FF2B5EF4-FFF2-40B4-BE49-F238E27FC236}">
                <a16:creationId xmlns:a16="http://schemas.microsoft.com/office/drawing/2014/main" id="{E0A81B9F-2517-F44D-B0F8-D514C03A6753}"/>
              </a:ext>
            </a:extLst>
          </p:cNvPr>
          <p:cNvGrpSpPr/>
          <p:nvPr/>
        </p:nvGrpSpPr>
        <p:grpSpPr>
          <a:xfrm>
            <a:off x="3462372" y="3066354"/>
            <a:ext cx="6690427" cy="1034614"/>
            <a:chOff x="249237" y="5256848"/>
            <a:chExt cx="9255125" cy="1005840"/>
          </a:xfrm>
        </p:grpSpPr>
        <p:sp>
          <p:nvSpPr>
            <p:cNvPr id="27" name="Round Diagonal Corner Rectangle 26">
              <a:extLst>
                <a:ext uri="{FF2B5EF4-FFF2-40B4-BE49-F238E27FC236}">
                  <a16:creationId xmlns:a16="http://schemas.microsoft.com/office/drawing/2014/main" id="{B68AC2C8-FF59-AA4D-AF52-D26560CCA434}"/>
                </a:ext>
              </a:extLst>
            </p:cNvPr>
            <p:cNvSpPr/>
            <p:nvPr/>
          </p:nvSpPr>
          <p:spPr>
            <a:xfrm>
              <a:off x="249237" y="5256848"/>
              <a:ext cx="9255125" cy="1005840"/>
            </a:xfrm>
            <a:prstGeom prst="round2DiagRect">
              <a:avLst>
                <a:gd name="adj1" fmla="val 50000"/>
                <a:gd name="adj2" fmla="val 0"/>
              </a:avLst>
            </a:prstGeom>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dirty="0" err="1">
                <a:solidFill>
                  <a:schemeClr val="tx2">
                    <a:lumMod val="50000"/>
                  </a:schemeClr>
                </a:solidFill>
              </a:endParaRPr>
            </a:p>
          </p:txBody>
        </p:sp>
        <p:sp>
          <p:nvSpPr>
            <p:cNvPr id="28" name="Round Diagonal Corner Rectangle 27">
              <a:extLst>
                <a:ext uri="{FF2B5EF4-FFF2-40B4-BE49-F238E27FC236}">
                  <a16:creationId xmlns:a16="http://schemas.microsoft.com/office/drawing/2014/main" id="{C4C660E4-A5BE-ED42-AB41-F72E915176B7}"/>
                </a:ext>
              </a:extLst>
            </p:cNvPr>
            <p:cNvSpPr/>
            <p:nvPr/>
          </p:nvSpPr>
          <p:spPr>
            <a:xfrm>
              <a:off x="1147698" y="5391674"/>
              <a:ext cx="8195187" cy="871014"/>
            </a:xfrm>
            <a:prstGeom prst="round2DiagRect">
              <a:avLst>
                <a:gd name="adj1" fmla="val 50000"/>
                <a:gd name="adj2" fmla="val 0"/>
              </a:avLst>
            </a:prstGeom>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1050" b="1" dirty="0">
                  <a:solidFill>
                    <a:schemeClr val="tx2">
                      <a:lumMod val="50000"/>
                    </a:schemeClr>
                  </a:solidFill>
                </a:rPr>
                <a:t>Enhanced: </a:t>
              </a:r>
              <a:r>
                <a:rPr lang="en-US" sz="1050" b="1" dirty="0">
                  <a:solidFill>
                    <a:schemeClr val="tx2">
                      <a:lumMod val="50000"/>
                      <a:lumOff val="50000"/>
                    </a:schemeClr>
                  </a:solidFill>
                </a:rPr>
                <a:t>DevOps Phase II</a:t>
              </a:r>
            </a:p>
            <a:p>
              <a:r>
                <a:rPr lang="en-US" sz="900" dirty="0">
                  <a:solidFill>
                    <a:schemeClr val="tx2">
                      <a:lumMod val="50000"/>
                    </a:schemeClr>
                  </a:solidFill>
                </a:rPr>
                <a:t>Business Service Delivery across Product Teams | no manual processes across services delivery | continuous delivery | end2end managed environments | KPI managed</a:t>
              </a:r>
            </a:p>
          </p:txBody>
        </p:sp>
        <p:sp>
          <p:nvSpPr>
            <p:cNvPr id="30" name="TextBox 29">
              <a:extLst>
                <a:ext uri="{FF2B5EF4-FFF2-40B4-BE49-F238E27FC236}">
                  <a16:creationId xmlns:a16="http://schemas.microsoft.com/office/drawing/2014/main" id="{222D046C-3414-F244-90F4-8FE18D57A2CF}"/>
                </a:ext>
              </a:extLst>
            </p:cNvPr>
            <p:cNvSpPr txBox="1"/>
            <p:nvPr/>
          </p:nvSpPr>
          <p:spPr>
            <a:xfrm>
              <a:off x="292944" y="5565571"/>
              <a:ext cx="841763" cy="591412"/>
            </a:xfrm>
            <a:prstGeom prst="rect">
              <a:avLst/>
            </a:prstGeom>
            <a:noFill/>
          </p:spPr>
          <p:txBody>
            <a:bodyPr wrap="none" rtlCol="0">
              <a:spAutoFit/>
            </a:bodyPr>
            <a:lstStyle/>
            <a:p>
              <a:r>
                <a:rPr lang="en-US" sz="2100" dirty="0">
                  <a:solidFill>
                    <a:schemeClr val="bg1"/>
                  </a:solidFill>
                </a:rPr>
                <a:t>04</a:t>
              </a:r>
            </a:p>
          </p:txBody>
        </p:sp>
      </p:grpSp>
      <p:grpSp>
        <p:nvGrpSpPr>
          <p:cNvPr id="31" name="Group 30">
            <a:extLst>
              <a:ext uri="{FF2B5EF4-FFF2-40B4-BE49-F238E27FC236}">
                <a16:creationId xmlns:a16="http://schemas.microsoft.com/office/drawing/2014/main" id="{83997485-A22E-8C46-A18C-AD9E41D46D52}"/>
              </a:ext>
            </a:extLst>
          </p:cNvPr>
          <p:cNvGrpSpPr/>
          <p:nvPr/>
        </p:nvGrpSpPr>
        <p:grpSpPr>
          <a:xfrm>
            <a:off x="4031100" y="2302783"/>
            <a:ext cx="6040938" cy="1138075"/>
            <a:chOff x="249237" y="5256848"/>
            <a:chExt cx="9255125" cy="1005840"/>
          </a:xfrm>
        </p:grpSpPr>
        <p:sp>
          <p:nvSpPr>
            <p:cNvPr id="32" name="Round Diagonal Corner Rectangle 31">
              <a:extLst>
                <a:ext uri="{FF2B5EF4-FFF2-40B4-BE49-F238E27FC236}">
                  <a16:creationId xmlns:a16="http://schemas.microsoft.com/office/drawing/2014/main" id="{15CD1DB0-3F68-104B-B784-B233A5A7B9AE}"/>
                </a:ext>
              </a:extLst>
            </p:cNvPr>
            <p:cNvSpPr/>
            <p:nvPr/>
          </p:nvSpPr>
          <p:spPr>
            <a:xfrm>
              <a:off x="249237" y="5256848"/>
              <a:ext cx="9255125" cy="1005840"/>
            </a:xfrm>
            <a:prstGeom prst="round2DiagRect">
              <a:avLst>
                <a:gd name="adj1" fmla="val 50000"/>
                <a:gd name="adj2" fmla="val 0"/>
              </a:avLst>
            </a:prstGeom>
            <a:ln/>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dirty="0" err="1">
                <a:solidFill>
                  <a:schemeClr val="tx2">
                    <a:lumMod val="50000"/>
                  </a:schemeClr>
                </a:solidFill>
              </a:endParaRPr>
            </a:p>
          </p:txBody>
        </p:sp>
        <p:sp>
          <p:nvSpPr>
            <p:cNvPr id="33" name="Round Diagonal Corner Rectangle 32">
              <a:extLst>
                <a:ext uri="{FF2B5EF4-FFF2-40B4-BE49-F238E27FC236}">
                  <a16:creationId xmlns:a16="http://schemas.microsoft.com/office/drawing/2014/main" id="{D0ED60CD-F6FE-C641-BB53-2D161EF30410}"/>
                </a:ext>
              </a:extLst>
            </p:cNvPr>
            <p:cNvSpPr/>
            <p:nvPr/>
          </p:nvSpPr>
          <p:spPr>
            <a:xfrm>
              <a:off x="1147698" y="5391674"/>
              <a:ext cx="8195187" cy="871014"/>
            </a:xfrm>
            <a:prstGeom prst="round2DiagRect">
              <a:avLst>
                <a:gd name="adj1" fmla="val 50000"/>
                <a:gd name="adj2" fmla="val 0"/>
              </a:avLst>
            </a:prstGeom>
            <a:ln/>
          </p:spPr>
          <p:style>
            <a:lnRef idx="2">
              <a:schemeClr val="accent3"/>
            </a:lnRef>
            <a:fillRef idx="1">
              <a:schemeClr val="lt1"/>
            </a:fillRef>
            <a:effectRef idx="0">
              <a:schemeClr val="accent3"/>
            </a:effectRef>
            <a:fontRef idx="minor">
              <a:schemeClr val="dk1"/>
            </a:fontRef>
          </p:style>
          <p:txBody>
            <a:bodyPr rtlCol="0" anchor="ctr"/>
            <a:lstStyle/>
            <a:p>
              <a:pPr algn="ctr"/>
              <a:r>
                <a:rPr lang="en-US" sz="1050" b="1" dirty="0">
                  <a:solidFill>
                    <a:schemeClr val="tx2">
                      <a:lumMod val="50000"/>
                    </a:schemeClr>
                  </a:solidFill>
                </a:rPr>
                <a:t>Top Level: </a:t>
              </a:r>
              <a:r>
                <a:rPr lang="en-US" sz="1050" b="1" dirty="0">
                  <a:solidFill>
                    <a:schemeClr val="tx2">
                      <a:lumMod val="50000"/>
                      <a:lumOff val="50000"/>
                    </a:schemeClr>
                  </a:solidFill>
                </a:rPr>
                <a:t>DevOps Phase III </a:t>
              </a:r>
            </a:p>
            <a:p>
              <a:r>
                <a:rPr lang="en-US" sz="900" dirty="0">
                  <a:solidFill>
                    <a:schemeClr val="tx2">
                      <a:lumMod val="50000"/>
                    </a:schemeClr>
                  </a:solidFill>
                </a:rPr>
                <a:t>Self Managed Product Teams | dynamic process | near instant continuous deployment of changes | no dev related outages</a:t>
              </a:r>
            </a:p>
          </p:txBody>
        </p:sp>
        <p:sp>
          <p:nvSpPr>
            <p:cNvPr id="34" name="TextBox 33">
              <a:extLst>
                <a:ext uri="{FF2B5EF4-FFF2-40B4-BE49-F238E27FC236}">
                  <a16:creationId xmlns:a16="http://schemas.microsoft.com/office/drawing/2014/main" id="{1F87D9BA-9FA1-3542-AD73-FF8FA35424AB}"/>
                </a:ext>
              </a:extLst>
            </p:cNvPr>
            <p:cNvSpPr txBox="1"/>
            <p:nvPr/>
          </p:nvSpPr>
          <p:spPr>
            <a:xfrm>
              <a:off x="252369" y="5665320"/>
              <a:ext cx="932265" cy="591412"/>
            </a:xfrm>
            <a:prstGeom prst="rect">
              <a:avLst/>
            </a:prstGeom>
            <a:noFill/>
          </p:spPr>
          <p:txBody>
            <a:bodyPr wrap="none" rtlCol="0">
              <a:spAutoFit/>
            </a:bodyPr>
            <a:lstStyle/>
            <a:p>
              <a:r>
                <a:rPr lang="en-US" sz="2100" dirty="0">
                  <a:solidFill>
                    <a:schemeClr val="bg1"/>
                  </a:solidFill>
                </a:rPr>
                <a:t>05</a:t>
              </a:r>
            </a:p>
          </p:txBody>
        </p:sp>
      </p:grpSp>
    </p:spTree>
    <p:custDataLst>
      <p:tags r:id="rId1"/>
    </p:custDataLst>
    <p:extLst>
      <p:ext uri="{BB962C8B-B14F-4D97-AF65-F5344CB8AC3E}">
        <p14:creationId xmlns:p14="http://schemas.microsoft.com/office/powerpoint/2010/main" val="2664552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859971" y="2308722"/>
            <a:ext cx="7848600" cy="2244653"/>
          </a:xfrm>
        </p:spPr>
        <p:txBody>
          <a:bodyPr vert="horz" wrap="square" lIns="128016" tIns="64008" rIns="128016" bIns="64008" rtlCol="0" anchor="t">
            <a:noAutofit/>
          </a:bodyPr>
          <a:lstStyle/>
          <a:p>
            <a:pPr defTabSz="1280160"/>
            <a:r>
              <a:rPr lang="en-US" sz="4400" dirty="0">
                <a:cs typeface="Arial"/>
              </a:rPr>
              <a:t>DevOps - current state</a:t>
            </a:r>
            <a:br>
              <a:rPr lang="en-US" dirty="0">
                <a:cs typeface="Arial"/>
              </a:rPr>
            </a:br>
            <a:br>
              <a:rPr lang="en-US" dirty="0">
                <a:solidFill>
                  <a:srgbClr val="000000"/>
                </a:solidFill>
                <a:cs typeface="Arial"/>
              </a:rPr>
            </a:br>
            <a:endParaRPr lang="en-US" kern="1200" dirty="0">
              <a:ea typeface="+mj-lt"/>
              <a:cs typeface="+mj-lt"/>
            </a:endParaRPr>
          </a:p>
        </p:txBody>
      </p:sp>
    </p:spTree>
    <p:custDataLst>
      <p:tags r:id="rId1"/>
    </p:custDataLst>
    <p:extLst>
      <p:ext uri="{BB962C8B-B14F-4D97-AF65-F5344CB8AC3E}">
        <p14:creationId xmlns:p14="http://schemas.microsoft.com/office/powerpoint/2010/main" val="11410813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14</a:t>
            </a:fld>
            <a:endParaRPr lang="en-US" dirty="0"/>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Tools adoption Matrix</a:t>
            </a:r>
          </a:p>
        </p:txBody>
      </p:sp>
      <p:graphicFrame>
        <p:nvGraphicFramePr>
          <p:cNvPr id="3" name="Table 2">
            <a:extLst>
              <a:ext uri="{FF2B5EF4-FFF2-40B4-BE49-F238E27FC236}">
                <a16:creationId xmlns:a16="http://schemas.microsoft.com/office/drawing/2014/main" id="{99DF6671-7FFB-B745-BAF0-7F175E9C4BB3}"/>
              </a:ext>
            </a:extLst>
          </p:cNvPr>
          <p:cNvGraphicFramePr>
            <a:graphicFrameLocks noGrp="1"/>
          </p:cNvGraphicFramePr>
          <p:nvPr>
            <p:extLst>
              <p:ext uri="{D42A27DB-BD31-4B8C-83A1-F6EECF244321}">
                <p14:modId xmlns:p14="http://schemas.microsoft.com/office/powerpoint/2010/main" val="3230837191"/>
              </p:ext>
            </p:extLst>
          </p:nvPr>
        </p:nvGraphicFramePr>
        <p:xfrm>
          <a:off x="555171" y="1153887"/>
          <a:ext cx="11582406" cy="5895444"/>
        </p:xfrm>
        <a:graphic>
          <a:graphicData uri="http://schemas.openxmlformats.org/drawingml/2006/table">
            <a:tbl>
              <a:tblPr firstRow="1" firstCol="1" bandCol="1">
                <a:tableStyleId>{5C22544A-7EE6-4342-B048-85BDC9FD1C3A}</a:tableStyleId>
              </a:tblPr>
              <a:tblGrid>
                <a:gridCol w="1376762">
                  <a:extLst>
                    <a:ext uri="{9D8B030D-6E8A-4147-A177-3AD203B41FA5}">
                      <a16:colId xmlns:a16="http://schemas.microsoft.com/office/drawing/2014/main" val="1572461019"/>
                    </a:ext>
                  </a:extLst>
                </a:gridCol>
                <a:gridCol w="580535">
                  <a:extLst>
                    <a:ext uri="{9D8B030D-6E8A-4147-A177-3AD203B41FA5}">
                      <a16:colId xmlns:a16="http://schemas.microsoft.com/office/drawing/2014/main" val="2793812997"/>
                    </a:ext>
                  </a:extLst>
                </a:gridCol>
                <a:gridCol w="740393">
                  <a:extLst>
                    <a:ext uri="{9D8B030D-6E8A-4147-A177-3AD203B41FA5}">
                      <a16:colId xmlns:a16="http://schemas.microsoft.com/office/drawing/2014/main" val="34409810"/>
                    </a:ext>
                  </a:extLst>
                </a:gridCol>
                <a:gridCol w="740393">
                  <a:extLst>
                    <a:ext uri="{9D8B030D-6E8A-4147-A177-3AD203B41FA5}">
                      <a16:colId xmlns:a16="http://schemas.microsoft.com/office/drawing/2014/main" val="979696278"/>
                    </a:ext>
                  </a:extLst>
                </a:gridCol>
                <a:gridCol w="740393">
                  <a:extLst>
                    <a:ext uri="{9D8B030D-6E8A-4147-A177-3AD203B41FA5}">
                      <a16:colId xmlns:a16="http://schemas.microsoft.com/office/drawing/2014/main" val="2383903645"/>
                    </a:ext>
                  </a:extLst>
                </a:gridCol>
                <a:gridCol w="740393">
                  <a:extLst>
                    <a:ext uri="{9D8B030D-6E8A-4147-A177-3AD203B41FA5}">
                      <a16:colId xmlns:a16="http://schemas.microsoft.com/office/drawing/2014/main" val="1530632813"/>
                    </a:ext>
                  </a:extLst>
                </a:gridCol>
                <a:gridCol w="740393">
                  <a:extLst>
                    <a:ext uri="{9D8B030D-6E8A-4147-A177-3AD203B41FA5}">
                      <a16:colId xmlns:a16="http://schemas.microsoft.com/office/drawing/2014/main" val="1881841346"/>
                    </a:ext>
                  </a:extLst>
                </a:gridCol>
                <a:gridCol w="740393">
                  <a:extLst>
                    <a:ext uri="{9D8B030D-6E8A-4147-A177-3AD203B41FA5}">
                      <a16:colId xmlns:a16="http://schemas.microsoft.com/office/drawing/2014/main" val="2089549643"/>
                    </a:ext>
                  </a:extLst>
                </a:gridCol>
                <a:gridCol w="740393">
                  <a:extLst>
                    <a:ext uri="{9D8B030D-6E8A-4147-A177-3AD203B41FA5}">
                      <a16:colId xmlns:a16="http://schemas.microsoft.com/office/drawing/2014/main" val="967781241"/>
                    </a:ext>
                  </a:extLst>
                </a:gridCol>
                <a:gridCol w="740393">
                  <a:extLst>
                    <a:ext uri="{9D8B030D-6E8A-4147-A177-3AD203B41FA5}">
                      <a16:colId xmlns:a16="http://schemas.microsoft.com/office/drawing/2014/main" val="3162132401"/>
                    </a:ext>
                  </a:extLst>
                </a:gridCol>
                <a:gridCol w="740393">
                  <a:extLst>
                    <a:ext uri="{9D8B030D-6E8A-4147-A177-3AD203B41FA5}">
                      <a16:colId xmlns:a16="http://schemas.microsoft.com/office/drawing/2014/main" val="1550205798"/>
                    </a:ext>
                  </a:extLst>
                </a:gridCol>
                <a:gridCol w="740393">
                  <a:extLst>
                    <a:ext uri="{9D8B030D-6E8A-4147-A177-3AD203B41FA5}">
                      <a16:colId xmlns:a16="http://schemas.microsoft.com/office/drawing/2014/main" val="634373380"/>
                    </a:ext>
                  </a:extLst>
                </a:gridCol>
                <a:gridCol w="740393">
                  <a:extLst>
                    <a:ext uri="{9D8B030D-6E8A-4147-A177-3AD203B41FA5}">
                      <a16:colId xmlns:a16="http://schemas.microsoft.com/office/drawing/2014/main" val="3245349141"/>
                    </a:ext>
                  </a:extLst>
                </a:gridCol>
                <a:gridCol w="740393">
                  <a:extLst>
                    <a:ext uri="{9D8B030D-6E8A-4147-A177-3AD203B41FA5}">
                      <a16:colId xmlns:a16="http://schemas.microsoft.com/office/drawing/2014/main" val="1764313181"/>
                    </a:ext>
                  </a:extLst>
                </a:gridCol>
                <a:gridCol w="740393">
                  <a:extLst>
                    <a:ext uri="{9D8B030D-6E8A-4147-A177-3AD203B41FA5}">
                      <a16:colId xmlns:a16="http://schemas.microsoft.com/office/drawing/2014/main" val="2539093569"/>
                    </a:ext>
                  </a:extLst>
                </a:gridCol>
              </a:tblGrid>
              <a:tr h="1156413">
                <a:tc>
                  <a:txBody>
                    <a:bodyPr/>
                    <a:lstStyle/>
                    <a:p>
                      <a:endParaRPr lang="en-US" sz="900" dirty="0">
                        <a:effectLst/>
                        <a:latin typeface="Calibri" panose="020F0502020204030204" pitchFamily="34" charset="0"/>
                      </a:endParaRPr>
                    </a:p>
                  </a:txBody>
                  <a:tcPr marL="57660" marR="57660" marT="0" marB="0"/>
                </a:tc>
                <a:tc>
                  <a:txBody>
                    <a:bodyPr/>
                    <a:lstStyle/>
                    <a:p>
                      <a:pPr marL="71755" marR="71755">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Artifactory</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Bitbucket</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Confluence</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Slack</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Jenkins</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SonarQube</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800" dirty="0">
                          <a:effectLst/>
                          <a:latin typeface="Calibri" panose="020F0502020204030204" pitchFamily="34" charset="0"/>
                          <a:ea typeface="Times New Roman" panose="02020603050405020304" pitchFamily="18" charset="0"/>
                          <a:cs typeface="Times New Roman" panose="02020603050405020304" pitchFamily="18" charset="0"/>
                        </a:rPr>
                        <a:t>Logging / Splunk</a:t>
                      </a:r>
                    </a:p>
                  </a:txBody>
                  <a:tcPr marL="57660" marR="57660" marT="0" marB="0" vert="vert"/>
                </a:tc>
                <a:tc>
                  <a:txBody>
                    <a:bodyPr/>
                    <a:lstStyle/>
                    <a:p>
                      <a:pPr marL="71755" marR="71755">
                        <a:lnSpc>
                          <a:spcPct val="115000"/>
                        </a:lnSpc>
                        <a:spcBef>
                          <a:spcPts val="1000"/>
                        </a:spcBef>
                        <a:spcAft>
                          <a:spcPts val="1000"/>
                        </a:spcAft>
                      </a:pPr>
                      <a:r>
                        <a:rPr lang="en-US" sz="1000">
                          <a:effectLst/>
                        </a:rPr>
                        <a:t>Selenium</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tc>
                  <a:txBody>
                    <a:bodyPr/>
                    <a:lstStyle/>
                    <a:p>
                      <a:pPr marL="71755" marR="71755">
                        <a:lnSpc>
                          <a:spcPct val="115000"/>
                        </a:lnSpc>
                        <a:spcBef>
                          <a:spcPts val="1000"/>
                        </a:spcBef>
                        <a:spcAft>
                          <a:spcPts val="1000"/>
                        </a:spcAft>
                      </a:pPr>
                      <a:r>
                        <a:rPr lang="en-US" sz="1000">
                          <a:effectLst/>
                        </a:rPr>
                        <a:t>Monitoring</a:t>
                      </a:r>
                      <a:endParaRPr lang="en-US" sz="80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vert="vert"/>
                </a:tc>
                <a:extLst>
                  <a:ext uri="{0D108BD9-81ED-4DB2-BD59-A6C34878D82A}">
                    <a16:rowId xmlns:a16="http://schemas.microsoft.com/office/drawing/2014/main" val="1013011925"/>
                  </a:ext>
                </a:extLst>
              </a:tr>
              <a:tr h="456369">
                <a:tc>
                  <a:txBody>
                    <a:bodyPr/>
                    <a:lstStyle/>
                    <a:p>
                      <a:pPr marL="0" marR="0">
                        <a:lnSpc>
                          <a:spcPct val="115000"/>
                        </a:lnSpc>
                        <a:spcBef>
                          <a:spcPts val="1000"/>
                        </a:spcBef>
                        <a:spcAft>
                          <a:spcPts val="1000"/>
                        </a:spcAft>
                      </a:pPr>
                      <a:r>
                        <a:rPr lang="en-US" sz="1000" dirty="0" err="1">
                          <a:effectLst/>
                        </a:rPr>
                        <a:t>Brroklyn</a:t>
                      </a:r>
                      <a:r>
                        <a:rPr lang="en-US" sz="1000" dirty="0">
                          <a:effectLst/>
                        </a:rPr>
                        <a:t> 2</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r>
                        <a:rPr lang="en-US" sz="1000" dirty="0">
                          <a:effectLst/>
                          <a:latin typeface="Calibri" panose="020F0502020204030204" pitchFamily="34" charset="0"/>
                          <a:ea typeface="Times New Roman" panose="02020603050405020304" pitchFamily="18" charset="0"/>
                          <a:cs typeface="Times New Roman" panose="02020603050405020304" pitchFamily="18" charset="0"/>
                        </a:rPr>
                        <a:t>Y</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r>
                        <a:rPr lang="en-US" sz="1000" dirty="0">
                          <a:effectLst/>
                        </a:rPr>
                        <a:t>Y</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r>
                        <a:rPr lang="en-US" sz="1000" dirty="0">
                          <a:effectLst/>
                        </a:rPr>
                        <a:t>Y</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r>
                        <a:rPr lang="en-US" sz="1000" dirty="0">
                          <a:effectLst/>
                        </a:rPr>
                        <a:t>Y</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r>
                        <a:rPr lang="en-US" sz="800" dirty="0">
                          <a:effectLst/>
                          <a:latin typeface="Calibri" panose="020F0502020204030204" pitchFamily="34" charset="0"/>
                          <a:ea typeface="Times New Roman" panose="02020603050405020304" pitchFamily="18" charset="0"/>
                          <a:cs typeface="Times New Roman" panose="02020603050405020304" pitchFamily="18" charset="0"/>
                        </a:rPr>
                        <a:t>Y</a:t>
                      </a: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3183958357"/>
                  </a:ext>
                </a:extLst>
              </a:tr>
              <a:tr h="490578">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1739963990"/>
                  </a:ext>
                </a:extLst>
              </a:tr>
              <a:tr h="456369">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520213253"/>
                  </a:ext>
                </a:extLst>
              </a:tr>
              <a:tr h="516436">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4198834339"/>
                  </a:ext>
                </a:extLst>
              </a:tr>
              <a:tr h="438862">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1055936597"/>
                  </a:ext>
                </a:extLst>
              </a:tr>
              <a:tr h="490578">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pPr marL="0" marR="0">
                        <a:lnSpc>
                          <a:spcPct val="115000"/>
                        </a:lnSpc>
                        <a:spcBef>
                          <a:spcPts val="1000"/>
                        </a:spcBef>
                        <a:spcAft>
                          <a:spcPts val="100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tc>
                  <a:txBody>
                    <a:bodyPr/>
                    <a:lstStyle/>
                    <a:p>
                      <a:endParaRPr lang="en-US" sz="900" dirty="0">
                        <a:effectLst/>
                        <a:latin typeface="Calibri" panose="020F0502020204030204" pitchFamily="34" charset="0"/>
                      </a:endParaRPr>
                    </a:p>
                  </a:txBody>
                  <a:tcPr marL="57660" marR="57660" marT="0" marB="0"/>
                </a:tc>
                <a:extLst>
                  <a:ext uri="{0D108BD9-81ED-4DB2-BD59-A6C34878D82A}">
                    <a16:rowId xmlns:a16="http://schemas.microsoft.com/office/drawing/2014/main" val="3161036786"/>
                  </a:ext>
                </a:extLst>
              </a:tr>
              <a:tr h="379246">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r>
                        <a:rPr lang="en-US" sz="1000" dirty="0">
                          <a:effectLst/>
                        </a:rPr>
                        <a:t> </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2483644173"/>
                  </a:ext>
                </a:extLst>
              </a:tr>
              <a:tr h="458256">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r>
                        <a:rPr lang="en-US" sz="1000" dirty="0">
                          <a:effectLst/>
                        </a:rPr>
                        <a:t> </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2842877271"/>
                  </a:ext>
                </a:extLst>
              </a:tr>
              <a:tr h="380682">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r>
                        <a:rPr lang="en-US" sz="1000" dirty="0">
                          <a:effectLst/>
                        </a:rPr>
                        <a:t> </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3137815999"/>
                  </a:ext>
                </a:extLst>
              </a:tr>
              <a:tr h="223885">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r>
                        <a:rPr lang="en-US" sz="1000" dirty="0">
                          <a:effectLst/>
                        </a:rPr>
                        <a:t> </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1323717335"/>
                  </a:ext>
                </a:extLst>
              </a:tr>
              <a:tr h="223885">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r>
                        <a:rPr lang="en-US" sz="1000" dirty="0">
                          <a:effectLst/>
                        </a:rPr>
                        <a:t> </a:t>
                      </a: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1418374822"/>
                  </a:ext>
                </a:extLst>
              </a:tr>
              <a:tr h="223885">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spcBef>
                          <a:spcPts val="0"/>
                        </a:spcBef>
                        <a:spcAft>
                          <a:spcPts val="0"/>
                        </a:spcAft>
                      </a:pPr>
                      <a:endParaRPr lang="en-US" sz="900" dirty="0">
                        <a:effectLst/>
                        <a:latin typeface="Calibri" panose="020F0502020204030204" pitchFamily="34" charset="0"/>
                        <a:ea typeface="Times New Roman" panose="02020603050405020304" pitchFamily="18" charset="0"/>
                      </a:endParaRPr>
                    </a:p>
                  </a:txBody>
                  <a:tcPr marL="57660" marR="57660" marT="0" marB="0"/>
                </a:tc>
                <a:tc>
                  <a:txBody>
                    <a:bodyPr/>
                    <a:lstStyle/>
                    <a:p>
                      <a:pPr marL="0" marR="0">
                        <a:lnSpc>
                          <a:spcPct val="115000"/>
                        </a:lnSpc>
                        <a:spcBef>
                          <a:spcPts val="1000"/>
                        </a:spcBef>
                        <a:spcAft>
                          <a:spcPts val="0"/>
                        </a:spcAft>
                      </a:pPr>
                      <a:endParaRPr lang="en-US" sz="8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7660" marR="57660" marT="0" marB="0"/>
                </a:tc>
                <a:extLst>
                  <a:ext uri="{0D108BD9-81ED-4DB2-BD59-A6C34878D82A}">
                    <a16:rowId xmlns:a16="http://schemas.microsoft.com/office/drawing/2014/main" val="491351856"/>
                  </a:ext>
                </a:extLst>
              </a:tr>
            </a:tbl>
          </a:graphicData>
        </a:graphic>
      </p:graphicFrame>
    </p:spTree>
    <p:custDataLst>
      <p:tags r:id="rId1"/>
    </p:custDataLst>
    <p:extLst>
      <p:ext uri="{BB962C8B-B14F-4D97-AF65-F5344CB8AC3E}">
        <p14:creationId xmlns:p14="http://schemas.microsoft.com/office/powerpoint/2010/main" val="4002666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15</a:t>
            </a:fld>
            <a:endParaRPr lang="en-US" dirty="0"/>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Tools Ownership Matrix</a:t>
            </a:r>
          </a:p>
        </p:txBody>
      </p:sp>
      <p:graphicFrame>
        <p:nvGraphicFramePr>
          <p:cNvPr id="3" name="Table 2">
            <a:extLst>
              <a:ext uri="{FF2B5EF4-FFF2-40B4-BE49-F238E27FC236}">
                <a16:creationId xmlns:a16="http://schemas.microsoft.com/office/drawing/2014/main" id="{0F608976-82A6-AE49-BB9E-ADAE3BD3570F}"/>
              </a:ext>
            </a:extLst>
          </p:cNvPr>
          <p:cNvGraphicFramePr>
            <a:graphicFrameLocks noGrp="1"/>
          </p:cNvGraphicFramePr>
          <p:nvPr>
            <p:extLst>
              <p:ext uri="{D42A27DB-BD31-4B8C-83A1-F6EECF244321}">
                <p14:modId xmlns:p14="http://schemas.microsoft.com/office/powerpoint/2010/main" val="189081776"/>
              </p:ext>
            </p:extLst>
          </p:nvPr>
        </p:nvGraphicFramePr>
        <p:xfrm>
          <a:off x="1186543" y="1317171"/>
          <a:ext cx="9720942" cy="5410203"/>
        </p:xfrm>
        <a:graphic>
          <a:graphicData uri="http://schemas.openxmlformats.org/drawingml/2006/table">
            <a:tbl>
              <a:tblPr firstRow="1" firstCol="1" bandRow="1">
                <a:tableStyleId>{5C22544A-7EE6-4342-B048-85BDC9FD1C3A}</a:tableStyleId>
              </a:tblPr>
              <a:tblGrid>
                <a:gridCol w="1212117">
                  <a:extLst>
                    <a:ext uri="{9D8B030D-6E8A-4147-A177-3AD203B41FA5}">
                      <a16:colId xmlns:a16="http://schemas.microsoft.com/office/drawing/2014/main" val="3299196377"/>
                    </a:ext>
                  </a:extLst>
                </a:gridCol>
                <a:gridCol w="1891351">
                  <a:extLst>
                    <a:ext uri="{9D8B030D-6E8A-4147-A177-3AD203B41FA5}">
                      <a16:colId xmlns:a16="http://schemas.microsoft.com/office/drawing/2014/main" val="2690116122"/>
                    </a:ext>
                  </a:extLst>
                </a:gridCol>
                <a:gridCol w="1756255">
                  <a:extLst>
                    <a:ext uri="{9D8B030D-6E8A-4147-A177-3AD203B41FA5}">
                      <a16:colId xmlns:a16="http://schemas.microsoft.com/office/drawing/2014/main" val="629138387"/>
                    </a:ext>
                  </a:extLst>
                </a:gridCol>
                <a:gridCol w="1621156">
                  <a:extLst>
                    <a:ext uri="{9D8B030D-6E8A-4147-A177-3AD203B41FA5}">
                      <a16:colId xmlns:a16="http://schemas.microsoft.com/office/drawing/2014/main" val="2127053852"/>
                    </a:ext>
                  </a:extLst>
                </a:gridCol>
                <a:gridCol w="1688705">
                  <a:extLst>
                    <a:ext uri="{9D8B030D-6E8A-4147-A177-3AD203B41FA5}">
                      <a16:colId xmlns:a16="http://schemas.microsoft.com/office/drawing/2014/main" val="3990476258"/>
                    </a:ext>
                  </a:extLst>
                </a:gridCol>
                <a:gridCol w="1551358">
                  <a:extLst>
                    <a:ext uri="{9D8B030D-6E8A-4147-A177-3AD203B41FA5}">
                      <a16:colId xmlns:a16="http://schemas.microsoft.com/office/drawing/2014/main" val="2233170331"/>
                    </a:ext>
                  </a:extLst>
                </a:gridCol>
              </a:tblGrid>
              <a:tr h="261897">
                <a:tc>
                  <a:txBody>
                    <a:bodyPr/>
                    <a:lstStyle/>
                    <a:p>
                      <a:pPr marL="0" marR="0" algn="ctr">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Carrier Services</a:t>
                      </a: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Monitoring Team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4022712276"/>
                  </a:ext>
                </a:extLst>
              </a:tr>
              <a:tr h="329240">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213349325"/>
                  </a:ext>
                </a:extLst>
              </a:tr>
              <a:tr h="261897">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872343216"/>
                  </a:ext>
                </a:extLst>
              </a:tr>
              <a:tr h="261897">
                <a:tc>
                  <a:txBody>
                    <a:bodyPr/>
                    <a:lstStyle/>
                    <a:p>
                      <a:pPr marL="0" marR="0" algn="ctr">
                        <a:spcBef>
                          <a:spcPts val="0"/>
                        </a:spcBef>
                        <a:spcAft>
                          <a:spcPts val="0"/>
                        </a:spcAft>
                      </a:pPr>
                      <a:r>
                        <a:rPr lang="en-US" sz="1100">
                          <a:effectLst/>
                        </a:rPr>
                        <a:t>Artifactory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836903382"/>
                  </a:ext>
                </a:extLst>
              </a:tr>
              <a:tr h="217419">
                <a:tc>
                  <a:txBody>
                    <a:bodyPr/>
                    <a:lstStyle/>
                    <a:p>
                      <a:pPr marL="0" marR="0" algn="ctr">
                        <a:spcBef>
                          <a:spcPts val="0"/>
                        </a:spcBef>
                        <a:spcAft>
                          <a:spcPts val="0"/>
                        </a:spcAft>
                      </a:pPr>
                      <a:r>
                        <a:rPr lang="en-US" sz="1100">
                          <a:effectLst/>
                        </a:rPr>
                        <a:t>Bitbucket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668309369"/>
                  </a:ext>
                </a:extLst>
              </a:tr>
              <a:tr h="309038">
                <a:tc>
                  <a:txBody>
                    <a:bodyPr/>
                    <a:lstStyle/>
                    <a:p>
                      <a:pPr marL="0" marR="0" algn="ctr">
                        <a:spcBef>
                          <a:spcPts val="0"/>
                        </a:spcBef>
                        <a:spcAft>
                          <a:spcPts val="0"/>
                        </a:spcAft>
                      </a:pPr>
                      <a:r>
                        <a:rPr lang="en-US" sz="1100">
                          <a:effectLst/>
                        </a:rPr>
                        <a:t>Confluence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66651404"/>
                  </a:ext>
                </a:extLst>
              </a:tr>
              <a:tr h="322505">
                <a:tc>
                  <a:txBody>
                    <a:bodyPr/>
                    <a:lstStyle/>
                    <a:p>
                      <a:pPr marL="0" marR="0" algn="ctr">
                        <a:spcBef>
                          <a:spcPts val="0"/>
                        </a:spcBef>
                        <a:spcAft>
                          <a:spcPts val="0"/>
                        </a:spcAft>
                      </a:pPr>
                      <a:r>
                        <a:rPr lang="en-US" sz="1100">
                          <a:effectLst/>
                        </a:rPr>
                        <a:t>Slack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870918090"/>
                  </a:ext>
                </a:extLst>
              </a:tr>
              <a:tr h="268629">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779897854"/>
                  </a:ext>
                </a:extLst>
              </a:tr>
              <a:tr h="217419">
                <a:tc>
                  <a:txBody>
                    <a:bodyPr/>
                    <a:lstStyle/>
                    <a:p>
                      <a:pPr marL="0" marR="0" algn="ctr">
                        <a:spcBef>
                          <a:spcPts val="0"/>
                        </a:spcBef>
                        <a:spcAft>
                          <a:spcPts val="0"/>
                        </a:spcAft>
                      </a:pPr>
                      <a:r>
                        <a:rPr lang="en-US" sz="1100">
                          <a:effectLst/>
                        </a:rPr>
                        <a:t>Jenkins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072725874"/>
                  </a:ext>
                </a:extLst>
              </a:tr>
              <a:tr h="234957">
                <a:tc>
                  <a:txBody>
                    <a:bodyPr/>
                    <a:lstStyle/>
                    <a:p>
                      <a:pPr marL="0" marR="0" algn="ctr">
                        <a:spcBef>
                          <a:spcPts val="0"/>
                        </a:spcBef>
                        <a:spcAft>
                          <a:spcPts val="0"/>
                        </a:spcAft>
                      </a:pPr>
                      <a:r>
                        <a:rPr lang="en-US" sz="1100">
                          <a:effectLst/>
                        </a:rPr>
                        <a:t>SonarQube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353403084"/>
                  </a:ext>
                </a:extLst>
              </a:tr>
              <a:tr h="261897">
                <a:tc>
                  <a:txBody>
                    <a:bodyPr/>
                    <a:lstStyle/>
                    <a:p>
                      <a:pPr marL="0" marR="0" algn="ctr">
                        <a:spcBef>
                          <a:spcPts val="0"/>
                        </a:spcBef>
                        <a:spcAft>
                          <a:spcPts val="0"/>
                        </a:spcAft>
                      </a:pPr>
                      <a:r>
                        <a:rPr lang="en-US" sz="1100">
                          <a:effectLst/>
                        </a:rPr>
                        <a:t>CodeScan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836255646"/>
                  </a:ext>
                </a:extLst>
              </a:tr>
              <a:tr h="261897">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753845889"/>
                  </a:ext>
                </a:extLst>
              </a:tr>
              <a:tr h="261897">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1617023814"/>
                  </a:ext>
                </a:extLst>
              </a:tr>
              <a:tr h="255160">
                <a:tc>
                  <a:txBody>
                    <a:bodyPr/>
                    <a:lstStyle/>
                    <a:p>
                      <a:pPr marL="0" marR="0" algn="ctr">
                        <a:spcBef>
                          <a:spcPts val="0"/>
                        </a:spcBef>
                        <a:spcAft>
                          <a:spcPts val="0"/>
                        </a:spcAft>
                      </a:pPr>
                      <a:r>
                        <a:rPr lang="en-US" sz="1100">
                          <a:effectLst/>
                        </a:rPr>
                        <a:t>Selenium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1012660275"/>
                  </a:ext>
                </a:extLst>
              </a:tr>
              <a:tr h="261897">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20913121"/>
                  </a:ext>
                </a:extLst>
              </a:tr>
              <a:tr h="268629">
                <a:tc>
                  <a:txBody>
                    <a:bodyPr/>
                    <a:lstStyle/>
                    <a:p>
                      <a:pPr marL="0" marR="0" algn="ctr">
                        <a:spcBef>
                          <a:spcPts val="0"/>
                        </a:spcBef>
                        <a:spcAft>
                          <a:spcPts val="0"/>
                        </a:spcAft>
                      </a:pPr>
                      <a:r>
                        <a:rPr lang="en-US" sz="1100">
                          <a:effectLst/>
                        </a:rPr>
                        <a:t>Splunk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65968479"/>
                  </a:ext>
                </a:extLst>
              </a:tr>
              <a:tr h="261897">
                <a:tc>
                  <a:txBody>
                    <a:bodyPr/>
                    <a:lstStyle/>
                    <a:p>
                      <a:pPr marL="0" marR="0" algn="ctr">
                        <a:spcBef>
                          <a:spcPts val="0"/>
                        </a:spcBef>
                        <a:spcAft>
                          <a:spcPts val="0"/>
                        </a:spcAft>
                      </a:pPr>
                      <a:r>
                        <a:rPr lang="en-US" sz="1100">
                          <a:effectLst/>
                        </a:rPr>
                        <a:t>New Relic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676394860"/>
                  </a:ext>
                </a:extLst>
              </a:tr>
              <a:tr h="457193">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099885481"/>
                  </a:ext>
                </a:extLst>
              </a:tr>
              <a:tr h="434838">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100" dirty="0">
                          <a:effectLst/>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449632175"/>
                  </a:ext>
                </a:extLst>
              </a:tr>
            </a:tbl>
          </a:graphicData>
        </a:graphic>
      </p:graphicFrame>
    </p:spTree>
    <p:custDataLst>
      <p:tags r:id="rId1"/>
    </p:custDataLst>
    <p:extLst>
      <p:ext uri="{BB962C8B-B14F-4D97-AF65-F5344CB8AC3E}">
        <p14:creationId xmlns:p14="http://schemas.microsoft.com/office/powerpoint/2010/main" val="37601681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58461-E151-1149-91E7-E3F990F6334C}"/>
              </a:ext>
            </a:extLst>
          </p:cNvPr>
          <p:cNvSpPr>
            <a:spLocks noGrp="1"/>
          </p:cNvSpPr>
          <p:nvPr>
            <p:ph type="title"/>
          </p:nvPr>
        </p:nvSpPr>
        <p:spPr/>
        <p:txBody>
          <a:bodyPr/>
          <a:lstStyle/>
          <a:p>
            <a:r>
              <a:rPr lang="en-US" dirty="0"/>
              <a:t>Application – DevOps maturity</a:t>
            </a:r>
          </a:p>
        </p:txBody>
      </p:sp>
      <p:sp>
        <p:nvSpPr>
          <p:cNvPr id="3" name="Slide Number Placeholder 2">
            <a:extLst>
              <a:ext uri="{FF2B5EF4-FFF2-40B4-BE49-F238E27FC236}">
                <a16:creationId xmlns:a16="http://schemas.microsoft.com/office/drawing/2014/main" id="{39913025-9E1E-4C48-8236-66D5EFE0FA81}"/>
              </a:ext>
            </a:extLst>
          </p:cNvPr>
          <p:cNvSpPr>
            <a:spLocks noGrp="1"/>
          </p:cNvSpPr>
          <p:nvPr>
            <p:ph type="sldNum" sz="quarter" idx="12"/>
          </p:nvPr>
        </p:nvSpPr>
        <p:spPr/>
        <p:txBody>
          <a:bodyPr/>
          <a:lstStyle/>
          <a:p>
            <a:fld id="{9835B171-50E3-2D49-9067-C9D2D5BD95F7}" type="slidenum">
              <a:rPr lang="en-US" smtClean="0"/>
              <a:pPr/>
              <a:t>16</a:t>
            </a:fld>
            <a:endParaRPr lang="en-US" dirty="0"/>
          </a:p>
        </p:txBody>
      </p:sp>
      <p:sp>
        <p:nvSpPr>
          <p:cNvPr id="4" name="TextBox 3">
            <a:extLst>
              <a:ext uri="{FF2B5EF4-FFF2-40B4-BE49-F238E27FC236}">
                <a16:creationId xmlns:a16="http://schemas.microsoft.com/office/drawing/2014/main" id="{972C6090-C5DE-4A40-A2A0-5ABB4705C847}"/>
              </a:ext>
            </a:extLst>
          </p:cNvPr>
          <p:cNvSpPr txBox="1"/>
          <p:nvPr/>
        </p:nvSpPr>
        <p:spPr>
          <a:xfrm>
            <a:off x="2899317" y="2509024"/>
            <a:ext cx="7707559" cy="3895041"/>
          </a:xfrm>
          <a:prstGeom prst="rect">
            <a:avLst/>
          </a:prstGeom>
          <a:noFill/>
        </p:spPr>
        <p:txBody>
          <a:bodyPr wrap="none" rtlCol="0">
            <a:spAutoFit/>
          </a:bodyPr>
          <a:lstStyle/>
          <a:p>
            <a:r>
              <a:rPr lang="en-US" dirty="0"/>
              <a:t>Code – security scans at developer level</a:t>
            </a:r>
          </a:p>
          <a:p>
            <a:r>
              <a:rPr lang="en-US" dirty="0"/>
              <a:t>Code scans at deployment level</a:t>
            </a:r>
          </a:p>
          <a:p>
            <a:r>
              <a:rPr lang="en-US" dirty="0"/>
              <a:t>Code scans at runtime.</a:t>
            </a:r>
          </a:p>
          <a:p>
            <a:r>
              <a:rPr lang="en-US" dirty="0"/>
              <a:t>Configuration management for platform &amp; code</a:t>
            </a:r>
          </a:p>
          <a:p>
            <a:r>
              <a:rPr lang="en-US" dirty="0"/>
              <a:t>Test suite integration as CI for Jenkins</a:t>
            </a:r>
          </a:p>
          <a:p>
            <a:r>
              <a:rPr lang="en-US" dirty="0"/>
              <a:t>Perf tool integration as CI</a:t>
            </a:r>
          </a:p>
          <a:p>
            <a:r>
              <a:rPr lang="en-US" dirty="0"/>
              <a:t>Approval gates automation</a:t>
            </a:r>
          </a:p>
          <a:p>
            <a:r>
              <a:rPr lang="en-US" dirty="0"/>
              <a:t>Integration of ITSM to Jenkins jobs</a:t>
            </a:r>
          </a:p>
          <a:p>
            <a:r>
              <a:rPr lang="en-US" dirty="0"/>
              <a:t>Feed back loops for monitoring systems to developers and test teams</a:t>
            </a:r>
          </a:p>
          <a:p>
            <a:r>
              <a:rPr lang="en-US" dirty="0"/>
              <a:t>Monitoring dashboards for Apps &amp; Infrastructure</a:t>
            </a:r>
          </a:p>
          <a:p>
            <a:r>
              <a:rPr lang="en-US" dirty="0"/>
              <a:t>Debt Analysis for top 5 reoccurring issues.</a:t>
            </a:r>
          </a:p>
          <a:p>
            <a:r>
              <a:rPr lang="en-US" dirty="0"/>
              <a:t>Security dashboard for platform &amp; code</a:t>
            </a:r>
          </a:p>
          <a:p>
            <a:r>
              <a:rPr lang="en-US" dirty="0"/>
              <a:t>Capacity dashboard for platform &amp; code</a:t>
            </a:r>
          </a:p>
        </p:txBody>
      </p:sp>
    </p:spTree>
    <p:extLst>
      <p:ext uri="{BB962C8B-B14F-4D97-AF65-F5344CB8AC3E}">
        <p14:creationId xmlns:p14="http://schemas.microsoft.com/office/powerpoint/2010/main" val="228796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17</a:t>
            </a:fld>
            <a:endParaRPr lang="en-US" dirty="0"/>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DevOps Current State</a:t>
            </a:r>
          </a:p>
        </p:txBody>
      </p:sp>
      <p:sp>
        <p:nvSpPr>
          <p:cNvPr id="2" name="Rectangle 1">
            <a:extLst>
              <a:ext uri="{FF2B5EF4-FFF2-40B4-BE49-F238E27FC236}">
                <a16:creationId xmlns:a16="http://schemas.microsoft.com/office/drawing/2014/main" id="{530AF7D6-04D6-E34C-A59E-6B9897CF3036}"/>
              </a:ext>
            </a:extLst>
          </p:cNvPr>
          <p:cNvSpPr/>
          <p:nvPr/>
        </p:nvSpPr>
        <p:spPr>
          <a:xfrm>
            <a:off x="685800" y="1382486"/>
            <a:ext cx="11070771" cy="5016758"/>
          </a:xfrm>
          <a:prstGeom prst="rect">
            <a:avLst/>
          </a:prstGeom>
        </p:spPr>
        <p:txBody>
          <a:bodyPr wrap="square">
            <a:spAutoFit/>
          </a:bodyPr>
          <a:lstStyle/>
          <a:p>
            <a:pPr marL="342900" indent="-342900">
              <a:buFont typeface="Arial" panose="020B0604020202020204" pitchFamily="34" charset="0"/>
              <a:buChar char="•"/>
            </a:pPr>
            <a:r>
              <a:rPr lang="en-US" sz="2000" dirty="0" err="1"/>
              <a:t>SAFe</a:t>
            </a:r>
            <a:r>
              <a:rPr lang="en-US" sz="2000" dirty="0"/>
              <a:t> – Team Structure, </a:t>
            </a:r>
            <a:r>
              <a:rPr lang="en-US" sz="2000" dirty="0" err="1"/>
              <a:t>SAFe</a:t>
            </a:r>
            <a:r>
              <a:rPr lang="en-US" sz="2000" dirty="0"/>
              <a:t> methodologies at early stage of adoption.</a:t>
            </a:r>
          </a:p>
          <a:p>
            <a:pPr marL="342900" indent="-342900">
              <a:buFont typeface="Arial" panose="020B0604020202020204" pitchFamily="34" charset="0"/>
              <a:buChar char="•"/>
            </a:pPr>
            <a:r>
              <a:rPr lang="en-US" sz="2000" dirty="0"/>
              <a:t>Consistent Repeatable Environments - Differences in Development, QA and Production environments (Missing Configuration Management tool, CI is lacking adoption for Test / Validation.</a:t>
            </a:r>
          </a:p>
          <a:p>
            <a:pPr marL="342900" indent="-342900">
              <a:buFont typeface="Arial" panose="020B0604020202020204" pitchFamily="34" charset="0"/>
              <a:buChar char="•"/>
            </a:pPr>
            <a:r>
              <a:rPr lang="en-US" sz="2000" dirty="0"/>
              <a:t>Slower Infrastructure deployments – Physical servers deployment, patching is through ITSM requests and staged team approvals. Infrastructure as a Code (</a:t>
            </a:r>
            <a:r>
              <a:rPr lang="en-US" sz="2000" dirty="0" err="1"/>
              <a:t>IaC</a:t>
            </a:r>
            <a:r>
              <a:rPr lang="en-US" sz="2000" dirty="0"/>
              <a:t>)  is missing.</a:t>
            </a:r>
          </a:p>
          <a:p>
            <a:pPr marL="342900" indent="-342900">
              <a:buFont typeface="Arial" panose="020B0604020202020204" pitchFamily="34" charset="0"/>
              <a:buChar char="•"/>
            </a:pPr>
            <a:r>
              <a:rPr lang="en-US" sz="2000" dirty="0"/>
              <a:t>Lack of Shared ownership / Silos - Feedback loops across teams is missing. Lead metrics / KPM’s yet to be established. </a:t>
            </a:r>
          </a:p>
          <a:p>
            <a:pPr marL="342900" indent="-342900">
              <a:buFont typeface="Arial" panose="020B0604020202020204" pitchFamily="34" charset="0"/>
              <a:buChar char="•"/>
            </a:pPr>
            <a:r>
              <a:rPr lang="en-US" sz="2000" dirty="0"/>
              <a:t>Configuration management – Configuration Management Tool is implemented for server deployments and cert deployments (Ansible). Application config management implementation must be established.</a:t>
            </a:r>
          </a:p>
          <a:p>
            <a:pPr marL="342900" indent="-342900">
              <a:buFont typeface="Arial" panose="020B0604020202020204" pitchFamily="34" charset="0"/>
              <a:buChar char="•"/>
            </a:pPr>
            <a:r>
              <a:rPr lang="en-US" sz="2000" dirty="0"/>
              <a:t>Parallel CI/CD toolsets –Jenkins. Multiple installations and maintained by multiple teams.</a:t>
            </a:r>
          </a:p>
          <a:p>
            <a:pPr marL="342900" indent="-342900">
              <a:buFont typeface="Arial" panose="020B0604020202020204" pitchFamily="34" charset="0"/>
              <a:buChar char="•"/>
            </a:pPr>
            <a:r>
              <a:rPr lang="en-US" sz="2000" dirty="0">
                <a:effectLst/>
              </a:rPr>
              <a:t>Code Scanners – SonarQube, Code Scan implementation is yet to be identified</a:t>
            </a:r>
            <a:r>
              <a:rPr lang="en-US" sz="2000" dirty="0"/>
              <a:t>.</a:t>
            </a:r>
          </a:p>
          <a:p>
            <a:pPr marL="342900" indent="-342900">
              <a:buFont typeface="Arial" panose="020B0604020202020204" pitchFamily="34" charset="0"/>
              <a:buChar char="•"/>
            </a:pPr>
            <a:r>
              <a:rPr lang="en-US" sz="2000" dirty="0">
                <a:effectLst/>
              </a:rPr>
              <a:t>KPI / Metrics – Metrics for DevOps process &amp; Toolsets is not adopted.***</a:t>
            </a:r>
          </a:p>
          <a:p>
            <a:pPr marL="342900" indent="-342900">
              <a:buFont typeface="Arial" panose="020B0604020202020204" pitchFamily="34" charset="0"/>
              <a:buChar char="•"/>
            </a:pPr>
            <a:r>
              <a:rPr lang="en-US" sz="2000" dirty="0"/>
              <a:t>DevOps Maturity Dashboard – Publish DevOps maturity dashboard adoption for each application.</a:t>
            </a:r>
          </a:p>
        </p:txBody>
      </p:sp>
    </p:spTree>
    <p:custDataLst>
      <p:tags r:id="rId1"/>
    </p:custDataLst>
    <p:extLst>
      <p:ext uri="{BB962C8B-B14F-4D97-AF65-F5344CB8AC3E}">
        <p14:creationId xmlns:p14="http://schemas.microsoft.com/office/powerpoint/2010/main" val="3933125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3BAC0-00CD-1446-B711-5D56B1857189}"/>
              </a:ext>
            </a:extLst>
          </p:cNvPr>
          <p:cNvSpPr>
            <a:spLocks noGrp="1"/>
          </p:cNvSpPr>
          <p:nvPr>
            <p:ph type="title"/>
          </p:nvPr>
        </p:nvSpPr>
        <p:spPr>
          <a:xfrm>
            <a:off x="3350681" y="229195"/>
            <a:ext cx="6100241" cy="1023101"/>
          </a:xfrm>
        </p:spPr>
        <p:txBody>
          <a:bodyPr/>
          <a:lstStyle/>
          <a:p>
            <a:r>
              <a:rPr lang="en-US" dirty="0"/>
              <a:t>DevOps Current State – Contd.</a:t>
            </a:r>
          </a:p>
        </p:txBody>
      </p:sp>
      <p:sp>
        <p:nvSpPr>
          <p:cNvPr id="3" name="Slide Number Placeholder 2">
            <a:extLst>
              <a:ext uri="{FF2B5EF4-FFF2-40B4-BE49-F238E27FC236}">
                <a16:creationId xmlns:a16="http://schemas.microsoft.com/office/drawing/2014/main" id="{15EB082E-E283-1444-87A2-453324695333}"/>
              </a:ext>
            </a:extLst>
          </p:cNvPr>
          <p:cNvSpPr>
            <a:spLocks noGrp="1"/>
          </p:cNvSpPr>
          <p:nvPr>
            <p:ph type="sldNum" sz="quarter" idx="12"/>
          </p:nvPr>
        </p:nvSpPr>
        <p:spPr/>
        <p:txBody>
          <a:bodyPr/>
          <a:lstStyle/>
          <a:p>
            <a:fld id="{9835B171-50E3-2D49-9067-C9D2D5BD95F7}" type="slidenum">
              <a:rPr lang="en-US" smtClean="0"/>
              <a:pPr/>
              <a:t>18</a:t>
            </a:fld>
            <a:endParaRPr lang="en-US" dirty="0"/>
          </a:p>
        </p:txBody>
      </p:sp>
      <p:sp>
        <p:nvSpPr>
          <p:cNvPr id="4" name="Rectangle 3">
            <a:extLst>
              <a:ext uri="{FF2B5EF4-FFF2-40B4-BE49-F238E27FC236}">
                <a16:creationId xmlns:a16="http://schemas.microsoft.com/office/drawing/2014/main" id="{4AFA8D80-419D-1D43-B42A-81DD189B070B}"/>
              </a:ext>
            </a:extLst>
          </p:cNvPr>
          <p:cNvSpPr/>
          <p:nvPr/>
        </p:nvSpPr>
        <p:spPr>
          <a:xfrm>
            <a:off x="1126435" y="1351722"/>
            <a:ext cx="10747513" cy="3154838"/>
          </a:xfrm>
          <a:prstGeom prst="rect">
            <a:avLst/>
          </a:prstGeom>
        </p:spPr>
        <p:txBody>
          <a:bodyPr wrap="square">
            <a:spAutoFit/>
          </a:bodyPr>
          <a:lstStyle/>
          <a:p>
            <a:pPr marL="342900" indent="-342900">
              <a:buFont typeface="Arial" panose="020B0604020202020204" pitchFamily="34" charset="0"/>
              <a:buChar char="•"/>
            </a:pPr>
            <a:r>
              <a:rPr lang="en-US" sz="1800" dirty="0"/>
              <a:t>Security &amp; Governance – End-to-end Security Controls view &amp; Assessment Dashboards to be implemented.</a:t>
            </a:r>
          </a:p>
          <a:p>
            <a:pPr marL="342900" indent="-342900">
              <a:buFont typeface="Arial" panose="020B0604020202020204" pitchFamily="34" charset="0"/>
              <a:buChar char="•"/>
            </a:pPr>
            <a:r>
              <a:rPr lang="en-US" sz="1800" dirty="0"/>
              <a:t>Continuous Monitoring – Log Monitoring System (Splunk) implemented. Alert life cycle management System ( ALMS) yet to be considered.</a:t>
            </a:r>
          </a:p>
          <a:p>
            <a:pPr marL="342900" indent="-342900">
              <a:buFont typeface="Arial" panose="020B0604020202020204" pitchFamily="34" charset="0"/>
              <a:buChar char="•"/>
            </a:pPr>
            <a:r>
              <a:rPr lang="en-US" sz="1800" dirty="0">
                <a:latin typeface="Helvetica Neue" panose="02000503000000020004" pitchFamily="2" charset="0"/>
              </a:rPr>
              <a:t>Application deployments to be fully automated with full CI integration with Test. Monitoring &amp; ITSM systems. (semi-automation to full-automation)</a:t>
            </a:r>
          </a:p>
          <a:p>
            <a:pPr marL="342900" indent="-342900">
              <a:buFont typeface="Arial" panose="020B0604020202020204" pitchFamily="34" charset="0"/>
              <a:buChar char="•"/>
            </a:pPr>
            <a:r>
              <a:rPr lang="en-US" sz="1800" dirty="0">
                <a:latin typeface="Helvetica Neue" panose="02000503000000020004" pitchFamily="2" charset="0"/>
              </a:rPr>
              <a:t>Current debt analysis must be developed. </a:t>
            </a:r>
          </a:p>
          <a:p>
            <a:pPr marL="342900" indent="-342900">
              <a:buFont typeface="Arial" panose="020B0604020202020204" pitchFamily="34" charset="0"/>
              <a:buChar char="•"/>
            </a:pPr>
            <a:r>
              <a:rPr lang="en-US" sz="1800" dirty="0">
                <a:latin typeface="Helvetica Neue" panose="02000503000000020004" pitchFamily="2" charset="0"/>
              </a:rPr>
              <a:t>Improvement life cycle for top 5 reoccurring debts must be solved through automation.</a:t>
            </a:r>
          </a:p>
          <a:p>
            <a:pPr marL="342900" indent="-342900">
              <a:buFont typeface="Arial" panose="020B0604020202020204" pitchFamily="34" charset="0"/>
              <a:buChar char="•"/>
            </a:pPr>
            <a:r>
              <a:rPr lang="en-US" sz="1800" dirty="0">
                <a:latin typeface="Helvetica Neue" panose="02000503000000020004" pitchFamily="2" charset="0"/>
              </a:rPr>
              <a:t>Operational dashboards covering monitoring &amp; alerting must be driven from </a:t>
            </a:r>
            <a:r>
              <a:rPr lang="en-US" sz="1800" dirty="0" err="1">
                <a:latin typeface="Helvetica Neue" panose="02000503000000020004" pitchFamily="2" charset="0"/>
              </a:rPr>
              <a:t>splunk</a:t>
            </a:r>
            <a:r>
              <a:rPr lang="en-US" sz="1800" dirty="0">
                <a:latin typeface="Helvetica Neue" panose="02000503000000020004" pitchFamily="2" charset="0"/>
              </a:rPr>
              <a:t> and other App monitoring systems.</a:t>
            </a:r>
          </a:p>
          <a:p>
            <a:pPr marL="342900" indent="-342900">
              <a:buFont typeface="Arial" panose="020B0604020202020204" pitchFamily="34" charset="0"/>
              <a:buChar char="•"/>
            </a:pPr>
            <a:r>
              <a:rPr lang="en-US" sz="1800" dirty="0">
                <a:latin typeface="Helvetica Neue" panose="02000503000000020004" pitchFamily="2" charset="0"/>
              </a:rPr>
              <a:t>Capacity management dashboards must be developed and co-related with operational dashboards.</a:t>
            </a:r>
            <a:endParaRPr lang="en-US" dirty="0">
              <a:latin typeface="Helvetica Neue" panose="02000503000000020004" pitchFamily="2" charset="0"/>
            </a:endParaRPr>
          </a:p>
        </p:txBody>
      </p:sp>
    </p:spTree>
    <p:extLst>
      <p:ext uri="{BB962C8B-B14F-4D97-AF65-F5344CB8AC3E}">
        <p14:creationId xmlns:p14="http://schemas.microsoft.com/office/powerpoint/2010/main" val="3476881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1186986" y="2643073"/>
            <a:ext cx="6477769" cy="2928612"/>
          </a:xfrm>
        </p:spPr>
        <p:txBody>
          <a:bodyPr vert="horz" wrap="square" lIns="128016" tIns="64008" rIns="128016" bIns="64008" rtlCol="0" anchor="t">
            <a:noAutofit/>
          </a:bodyPr>
          <a:lstStyle/>
          <a:p>
            <a:pPr defTabSz="1280160"/>
            <a:r>
              <a:rPr lang="en-US" dirty="0">
                <a:solidFill>
                  <a:srgbClr val="000000"/>
                </a:solidFill>
              </a:rPr>
              <a:t>DEVOPS - Future state</a:t>
            </a:r>
            <a:br>
              <a:rPr lang="en-US" dirty="0">
                <a:solidFill>
                  <a:srgbClr val="000000"/>
                </a:solidFill>
                <a:cs typeface="Arial"/>
              </a:rPr>
            </a:br>
            <a:endParaRPr lang="en-US" kern="1200" dirty="0">
              <a:ea typeface="+mj-lt"/>
              <a:cs typeface="+mj-lt"/>
            </a:endParaRPr>
          </a:p>
        </p:txBody>
      </p:sp>
    </p:spTree>
    <p:custDataLst>
      <p:tags r:id="rId1"/>
    </p:custDataLst>
    <p:extLst>
      <p:ext uri="{BB962C8B-B14F-4D97-AF65-F5344CB8AC3E}">
        <p14:creationId xmlns:p14="http://schemas.microsoft.com/office/powerpoint/2010/main" val="363168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1097" y="1209530"/>
            <a:ext cx="11513747" cy="557717"/>
          </a:xfrm>
        </p:spPr>
        <p:txBody>
          <a:bodyPr/>
          <a:lstStyle/>
          <a:p>
            <a:r>
              <a:rPr lang="en-US" dirty="0"/>
              <a:t>Agenda</a:t>
            </a:r>
          </a:p>
        </p:txBody>
      </p:sp>
      <p:sp>
        <p:nvSpPr>
          <p:cNvPr id="4" name="Content Placeholder 3"/>
          <p:cNvSpPr>
            <a:spLocks noGrp="1"/>
          </p:cNvSpPr>
          <p:nvPr>
            <p:ph idx="1"/>
          </p:nvPr>
        </p:nvSpPr>
        <p:spPr/>
        <p:txBody>
          <a:bodyPr vert="horz" lIns="128016" tIns="64008" rIns="128016" bIns="64008" rtlCol="0" anchor="t">
            <a:normAutofit/>
          </a:bodyPr>
          <a:lstStyle/>
          <a:p>
            <a:pPr marL="400050" indent="-400050"/>
            <a:r>
              <a:rPr lang="en-US" dirty="0">
                <a:cs typeface="Arial"/>
              </a:rPr>
              <a:t>Business Drivers</a:t>
            </a:r>
          </a:p>
          <a:p>
            <a:pPr marL="400050" indent="-400050"/>
            <a:r>
              <a:rPr lang="en-US" dirty="0" err="1">
                <a:cs typeface="Arial"/>
              </a:rPr>
              <a:t>SAFe</a:t>
            </a:r>
            <a:endParaRPr lang="en-US" dirty="0">
              <a:cs typeface="Arial"/>
            </a:endParaRPr>
          </a:p>
          <a:p>
            <a:pPr marL="400050" indent="-400050"/>
            <a:r>
              <a:rPr lang="en-US" dirty="0">
                <a:cs typeface="Arial"/>
              </a:rPr>
              <a:t>DevOps </a:t>
            </a:r>
            <a:r>
              <a:rPr lang="en-US" dirty="0" err="1">
                <a:cs typeface="Arial"/>
              </a:rPr>
              <a:t>CoE</a:t>
            </a:r>
            <a:r>
              <a:rPr lang="en-US" dirty="0">
                <a:cs typeface="Arial"/>
              </a:rPr>
              <a:t> formation</a:t>
            </a:r>
            <a:endParaRPr lang="en-US" dirty="0"/>
          </a:p>
          <a:p>
            <a:pPr marL="400050" indent="-400050"/>
            <a:r>
              <a:rPr lang="en-US" dirty="0">
                <a:cs typeface="Arial"/>
              </a:rPr>
              <a:t>Review DevOps current state</a:t>
            </a:r>
          </a:p>
          <a:p>
            <a:pPr marL="400050" indent="-400050"/>
            <a:r>
              <a:rPr lang="en-US" dirty="0">
                <a:cs typeface="Arial"/>
              </a:rPr>
              <a:t>Review / Redefine Allegis </a:t>
            </a:r>
            <a:r>
              <a:rPr lang="en-US" dirty="0" err="1">
                <a:cs typeface="Arial"/>
              </a:rPr>
              <a:t>CoE</a:t>
            </a:r>
            <a:r>
              <a:rPr lang="en-US" dirty="0">
                <a:cs typeface="Arial"/>
              </a:rPr>
              <a:t> blueprint</a:t>
            </a:r>
          </a:p>
          <a:p>
            <a:endParaRPr lang="en-US" dirty="0"/>
          </a:p>
        </p:txBody>
      </p:sp>
      <p:sp>
        <p:nvSpPr>
          <p:cNvPr id="7" name="Slide Number Placeholder 2">
            <a:extLst>
              <a:ext uri="{FF2B5EF4-FFF2-40B4-BE49-F238E27FC236}">
                <a16:creationId xmlns:a16="http://schemas.microsoft.com/office/drawing/2014/main" id="{182DACC4-7C26-45D1-9BAB-98D42495318D}"/>
              </a:ext>
            </a:extLst>
          </p:cNvPr>
          <p:cNvSpPr>
            <a:spLocks noGrp="1"/>
          </p:cNvSpPr>
          <p:nvPr>
            <p:ph type="sldNum" sz="quarter" idx="12"/>
          </p:nvPr>
        </p:nvSpPr>
        <p:spPr/>
        <p:txBody>
          <a:bodyPr/>
          <a:lstStyle/>
          <a:p>
            <a:fld id="{9835B171-50E3-2D49-9067-C9D2D5BD95F7}" type="slidenum">
              <a:rPr lang="en-US" smtClean="0"/>
              <a:t>2</a:t>
            </a:fld>
            <a:endParaRPr lang="en-US" dirty="0"/>
          </a:p>
        </p:txBody>
      </p:sp>
    </p:spTree>
    <p:custDataLst>
      <p:tags r:id="rId1"/>
    </p:custDataLst>
    <p:extLst>
      <p:ext uri="{BB962C8B-B14F-4D97-AF65-F5344CB8AC3E}">
        <p14:creationId xmlns:p14="http://schemas.microsoft.com/office/powerpoint/2010/main" val="2858976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20</a:t>
            </a:fld>
            <a:endParaRPr lang="en-US" dirty="0"/>
          </a:p>
        </p:txBody>
      </p:sp>
      <p:sp>
        <p:nvSpPr>
          <p:cNvPr id="5" name="TextBox 4">
            <a:extLst>
              <a:ext uri="{FF2B5EF4-FFF2-40B4-BE49-F238E27FC236}">
                <a16:creationId xmlns:a16="http://schemas.microsoft.com/office/drawing/2014/main" id="{2392589D-BD14-4E88-B4F1-0A99A534D5FE}"/>
              </a:ext>
            </a:extLst>
          </p:cNvPr>
          <p:cNvSpPr txBox="1"/>
          <p:nvPr/>
        </p:nvSpPr>
        <p:spPr>
          <a:xfrm>
            <a:off x="1173481" y="1369906"/>
            <a:ext cx="10087186" cy="4610493"/>
          </a:xfrm>
          <a:prstGeom prst="rect">
            <a:avLst/>
          </a:prstGeom>
        </p:spPr>
        <p:txBody>
          <a:bodyPr rot="0" spcFirstLastPara="0" vertOverflow="overflow" horzOverflow="overflow" vert="horz" wrap="square" lIns="128016" tIns="64008" rIns="128016" bIns="64008" numCol="1" spcCol="0" rtlCol="0" fromWordArt="0" anchor="t" anchorCtr="0" forceAA="0" compatLnSpc="1">
            <a:prstTxWarp prst="textNoShape">
              <a:avLst/>
            </a:prstTxWarp>
            <a:spAutoFit/>
          </a:bodyPr>
          <a:lstStyle/>
          <a:p>
            <a:pPr marL="400050" indent="-400050">
              <a:buFont typeface="Wingdings" pitchFamily="2" charset="2"/>
              <a:buChar char="v"/>
            </a:pPr>
            <a:r>
              <a:rPr lang="en-US" sz="2240" b="1" dirty="0" err="1">
                <a:solidFill>
                  <a:schemeClr val="tx1">
                    <a:lumMod val="65000"/>
                    <a:lumOff val="35000"/>
                  </a:schemeClr>
                </a:solidFill>
                <a:latin typeface="Arial"/>
                <a:cs typeface="Arial"/>
              </a:rPr>
              <a:t>SAFe</a:t>
            </a:r>
            <a:r>
              <a:rPr lang="en-US" sz="2240" b="1" dirty="0">
                <a:solidFill>
                  <a:schemeClr val="tx1">
                    <a:lumMod val="65000"/>
                    <a:lumOff val="35000"/>
                  </a:schemeClr>
                </a:solidFill>
                <a:latin typeface="Arial"/>
                <a:cs typeface="Arial"/>
              </a:rPr>
              <a:t> Approach – Teams Structure / Share Responsibility Model</a:t>
            </a:r>
          </a:p>
          <a:p>
            <a:pPr marL="882853" lvl="1" indent="-400050">
              <a:buFont typeface="Wingdings" pitchFamily="2" charset="2"/>
              <a:buChar char="ü"/>
            </a:pPr>
            <a:r>
              <a:rPr lang="en-US" sz="2240" dirty="0">
                <a:solidFill>
                  <a:schemeClr val="tx1">
                    <a:lumMod val="65000"/>
                    <a:lumOff val="35000"/>
                  </a:schemeClr>
                </a:solidFill>
                <a:latin typeface="Arial"/>
                <a:cs typeface="Arial"/>
              </a:rPr>
              <a:t>Metrics driven dashboards for Security, Capacity, Monitoring, Alerting &amp; Issues to be published</a:t>
            </a:r>
          </a:p>
          <a:p>
            <a:pPr marL="882853" lvl="1" indent="-400050">
              <a:buFont typeface="Wingdings" pitchFamily="2" charset="2"/>
              <a:buChar char="ü"/>
            </a:pPr>
            <a:r>
              <a:rPr lang="en-US" sz="2240" dirty="0">
                <a:solidFill>
                  <a:schemeClr val="tx1">
                    <a:lumMod val="65000"/>
                    <a:lumOff val="35000"/>
                  </a:schemeClr>
                </a:solidFill>
                <a:latin typeface="Arial"/>
                <a:cs typeface="Arial"/>
              </a:rPr>
              <a:t>Formation of Systems team (ST) for DevOps – ART, Release cycle, Tools ownership.</a:t>
            </a:r>
          </a:p>
          <a:p>
            <a:pPr marL="882853" lvl="1" indent="-400050">
              <a:buFont typeface="Wingdings" pitchFamily="2" charset="2"/>
              <a:buChar char="ü"/>
            </a:pPr>
            <a:r>
              <a:rPr lang="en-US" sz="2240" dirty="0">
                <a:solidFill>
                  <a:schemeClr val="tx1">
                    <a:lumMod val="65000"/>
                    <a:lumOff val="35000"/>
                  </a:schemeClr>
                </a:solidFill>
                <a:latin typeface="Arial"/>
                <a:cs typeface="Arial"/>
              </a:rPr>
              <a:t>Publish current &amp; Future state for tools, platform, code, visibility dashboards. </a:t>
            </a:r>
          </a:p>
          <a:p>
            <a:pPr marL="882853" lvl="1" indent="-400050">
              <a:buFont typeface="Wingdings" pitchFamily="2" charset="2"/>
              <a:buChar char="ü"/>
            </a:pPr>
            <a:r>
              <a:rPr lang="en-US" sz="2240" dirty="0">
                <a:solidFill>
                  <a:schemeClr val="tx1">
                    <a:lumMod val="65000"/>
                    <a:lumOff val="35000"/>
                  </a:schemeClr>
                </a:solidFill>
                <a:latin typeface="Arial"/>
                <a:cs typeface="Arial"/>
              </a:rPr>
              <a:t>Define / review KPI metrics for onboarded tools / Applications / Infrastructure</a:t>
            </a:r>
          </a:p>
          <a:p>
            <a:pPr marL="882853" lvl="1" indent="-400050">
              <a:buFont typeface="Wingdings" pitchFamily="2" charset="2"/>
              <a:buChar char="ü"/>
            </a:pPr>
            <a:r>
              <a:rPr lang="en-US" sz="2240" dirty="0">
                <a:solidFill>
                  <a:schemeClr val="tx1">
                    <a:lumMod val="65000"/>
                    <a:lumOff val="35000"/>
                  </a:schemeClr>
                </a:solidFill>
                <a:latin typeface="Arial"/>
                <a:cs typeface="Arial"/>
              </a:rPr>
              <a:t>Containerization roadmap for Carrier services applications , Container Security &amp; Monitoring implementation details to be published.</a:t>
            </a:r>
          </a:p>
          <a:p>
            <a:pPr marL="400050" indent="-400050">
              <a:buFont typeface="Wingdings" pitchFamily="2" charset="2"/>
              <a:buChar char="ü"/>
            </a:pPr>
            <a:endParaRPr lang="en-US" sz="2240" dirty="0">
              <a:solidFill>
                <a:schemeClr val="tx1">
                  <a:lumMod val="65000"/>
                  <a:lumOff val="35000"/>
                </a:schemeClr>
              </a:solidFill>
              <a:latin typeface="Arial"/>
              <a:cs typeface="Arial"/>
            </a:endParaRPr>
          </a:p>
          <a:p>
            <a:endParaRPr lang="en-US" sz="2240" dirty="0">
              <a:solidFill>
                <a:schemeClr val="tx1">
                  <a:lumMod val="65000"/>
                  <a:lumOff val="35000"/>
                </a:schemeClr>
              </a:solidFill>
              <a:latin typeface="Arial"/>
              <a:cs typeface="Arial"/>
            </a:endParaRPr>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Future state</a:t>
            </a:r>
          </a:p>
        </p:txBody>
      </p:sp>
    </p:spTree>
    <p:custDataLst>
      <p:tags r:id="rId1"/>
    </p:custDataLst>
    <p:extLst>
      <p:ext uri="{BB962C8B-B14F-4D97-AF65-F5344CB8AC3E}">
        <p14:creationId xmlns:p14="http://schemas.microsoft.com/office/powerpoint/2010/main" val="28145883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21</a:t>
            </a:fld>
            <a:endParaRPr lang="en-US" dirty="0"/>
          </a:p>
        </p:txBody>
      </p:sp>
      <p:sp>
        <p:nvSpPr>
          <p:cNvPr id="5" name="TextBox 4">
            <a:extLst>
              <a:ext uri="{FF2B5EF4-FFF2-40B4-BE49-F238E27FC236}">
                <a16:creationId xmlns:a16="http://schemas.microsoft.com/office/drawing/2014/main" id="{2392589D-BD14-4E88-B4F1-0A99A534D5FE}"/>
              </a:ext>
            </a:extLst>
          </p:cNvPr>
          <p:cNvSpPr txBox="1"/>
          <p:nvPr/>
        </p:nvSpPr>
        <p:spPr>
          <a:xfrm>
            <a:off x="1173481" y="1369906"/>
            <a:ext cx="10087186" cy="4610493"/>
          </a:xfrm>
          <a:prstGeom prst="rect">
            <a:avLst/>
          </a:prstGeom>
        </p:spPr>
        <p:txBody>
          <a:bodyPr rot="0" spcFirstLastPara="0" vertOverflow="overflow" horzOverflow="overflow" vert="horz" wrap="square" lIns="128016" tIns="64008" rIns="128016" bIns="64008" numCol="1" spcCol="0" rtlCol="0" fromWordArt="0" anchor="t" anchorCtr="0" forceAA="0" compatLnSpc="1">
            <a:prstTxWarp prst="textNoShape">
              <a:avLst/>
            </a:prstTxWarp>
            <a:spAutoFit/>
          </a:bodyPr>
          <a:lstStyle/>
          <a:p>
            <a:pPr marL="400050" indent="-400050">
              <a:buFont typeface="Wingdings" pitchFamily="2" charset="2"/>
              <a:buChar char="v"/>
            </a:pPr>
            <a:r>
              <a:rPr lang="en-US" sz="2240" b="1" dirty="0" err="1">
                <a:solidFill>
                  <a:schemeClr val="tx1">
                    <a:lumMod val="65000"/>
                    <a:lumOff val="35000"/>
                  </a:schemeClr>
                </a:solidFill>
                <a:latin typeface="Arial"/>
                <a:cs typeface="Arial"/>
              </a:rPr>
              <a:t>SAFe</a:t>
            </a:r>
            <a:r>
              <a:rPr lang="en-US" sz="2240" b="1" dirty="0">
                <a:solidFill>
                  <a:schemeClr val="tx1">
                    <a:lumMod val="65000"/>
                    <a:lumOff val="35000"/>
                  </a:schemeClr>
                </a:solidFill>
                <a:latin typeface="Arial"/>
                <a:cs typeface="Arial"/>
              </a:rPr>
              <a:t> Approach – Process Implementations</a:t>
            </a:r>
          </a:p>
          <a:p>
            <a:pPr marL="882853" lvl="1" indent="-400050">
              <a:buFont typeface="Wingdings" pitchFamily="2" charset="2"/>
              <a:buChar char="ü"/>
            </a:pPr>
            <a:r>
              <a:rPr lang="en-US" sz="2240" dirty="0">
                <a:solidFill>
                  <a:schemeClr val="tx1">
                    <a:lumMod val="65000"/>
                    <a:lumOff val="35000"/>
                  </a:schemeClr>
                </a:solidFill>
                <a:latin typeface="Arial"/>
                <a:cs typeface="Arial"/>
              </a:rPr>
              <a:t>Enable &amp; Measure DevOps toolsets &amp; process adaption.</a:t>
            </a:r>
          </a:p>
          <a:p>
            <a:pPr marL="882853" lvl="1" indent="-400050">
              <a:buFont typeface="Wingdings" pitchFamily="2" charset="2"/>
              <a:buChar char="ü"/>
            </a:pPr>
            <a:r>
              <a:rPr lang="en-US" sz="2240" dirty="0">
                <a:solidFill>
                  <a:schemeClr val="tx1">
                    <a:lumMod val="65000"/>
                    <a:lumOff val="35000"/>
                  </a:schemeClr>
                </a:solidFill>
                <a:latin typeface="Arial"/>
                <a:cs typeface="Arial"/>
              </a:rPr>
              <a:t>Assessment DevOps Metrics, KPI’s, Maturity dashboards</a:t>
            </a:r>
          </a:p>
          <a:p>
            <a:pPr marL="882853" lvl="1" indent="-400050">
              <a:buFont typeface="Wingdings" pitchFamily="2" charset="2"/>
              <a:buChar char="ü"/>
            </a:pPr>
            <a:r>
              <a:rPr lang="en-US" sz="2240" dirty="0">
                <a:solidFill>
                  <a:schemeClr val="tx1">
                    <a:lumMod val="65000"/>
                    <a:lumOff val="35000"/>
                  </a:schemeClr>
                </a:solidFill>
                <a:latin typeface="Arial"/>
                <a:cs typeface="Arial"/>
              </a:rPr>
              <a:t>Vulnerability and GRC assessment - Continuous Security for Code &amp; Platform</a:t>
            </a:r>
          </a:p>
          <a:p>
            <a:pPr marL="882853" lvl="1" indent="-400050">
              <a:buFont typeface="Wingdings" pitchFamily="2" charset="2"/>
              <a:buChar char="ü"/>
            </a:pPr>
            <a:r>
              <a:rPr lang="en-US" sz="2240" dirty="0">
                <a:solidFill>
                  <a:schemeClr val="tx1">
                    <a:lumMod val="65000"/>
                    <a:lumOff val="35000"/>
                  </a:schemeClr>
                </a:solidFill>
                <a:latin typeface="Arial"/>
                <a:cs typeface="Arial"/>
              </a:rPr>
              <a:t>Continuous Monitoring – Assess, Identify, Measure, Increase coverage of Code and Platform.</a:t>
            </a:r>
          </a:p>
          <a:p>
            <a:pPr marL="882853" lvl="1" indent="-400050">
              <a:buFont typeface="Wingdings" pitchFamily="2" charset="2"/>
              <a:buChar char="ü"/>
            </a:pPr>
            <a:r>
              <a:rPr lang="en-US" sz="2240" dirty="0">
                <a:solidFill>
                  <a:schemeClr val="tx1">
                    <a:lumMod val="65000"/>
                    <a:lumOff val="35000"/>
                  </a:schemeClr>
                </a:solidFill>
                <a:latin typeface="Arial"/>
                <a:cs typeface="Arial"/>
              </a:rPr>
              <a:t>Define Feedback Loops for Deployment, Monitoring, Alerting and Ticketing systems.</a:t>
            </a:r>
          </a:p>
          <a:p>
            <a:pPr marL="882853" lvl="1" indent="-400050">
              <a:buFont typeface="Wingdings" pitchFamily="2" charset="2"/>
              <a:buChar char="ü"/>
            </a:pPr>
            <a:r>
              <a:rPr lang="en-US" sz="2240" dirty="0">
                <a:solidFill>
                  <a:schemeClr val="tx1">
                    <a:lumMod val="65000"/>
                    <a:lumOff val="35000"/>
                  </a:schemeClr>
                </a:solidFill>
                <a:latin typeface="Arial"/>
                <a:cs typeface="Arial"/>
              </a:rPr>
              <a:t>Assess and Define Risk for all workloads and platforms.</a:t>
            </a:r>
          </a:p>
          <a:p>
            <a:pPr marL="882853" lvl="1" indent="-400050">
              <a:buFont typeface="Wingdings" pitchFamily="2" charset="2"/>
              <a:buChar char="ü"/>
            </a:pPr>
            <a:r>
              <a:rPr lang="en-US" sz="2240" dirty="0">
                <a:solidFill>
                  <a:schemeClr val="tx1">
                    <a:lumMod val="65000"/>
                    <a:lumOff val="35000"/>
                  </a:schemeClr>
                </a:solidFill>
                <a:latin typeface="Arial"/>
                <a:cs typeface="Arial"/>
              </a:rPr>
              <a:t>Resiliency tests for platform and code.    </a:t>
            </a:r>
          </a:p>
          <a:p>
            <a:pPr marL="882853" lvl="1" indent="-400050">
              <a:buFont typeface="Wingdings" pitchFamily="2" charset="2"/>
              <a:buChar char="ü"/>
            </a:pPr>
            <a:r>
              <a:rPr lang="en-US" sz="2240" dirty="0">
                <a:solidFill>
                  <a:schemeClr val="tx1">
                    <a:lumMod val="65000"/>
                    <a:lumOff val="35000"/>
                  </a:schemeClr>
                </a:solidFill>
                <a:latin typeface="Arial"/>
                <a:cs typeface="Arial"/>
              </a:rPr>
              <a:t>Capacity Dashboards must be published / reviewed.</a:t>
            </a:r>
          </a:p>
          <a:p>
            <a:endParaRPr lang="en-US" sz="2240" dirty="0">
              <a:solidFill>
                <a:schemeClr val="tx1">
                  <a:lumMod val="65000"/>
                  <a:lumOff val="35000"/>
                </a:schemeClr>
              </a:solidFill>
              <a:latin typeface="Arial"/>
              <a:cs typeface="Arial"/>
            </a:endParaRPr>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Future state </a:t>
            </a:r>
          </a:p>
        </p:txBody>
      </p:sp>
    </p:spTree>
    <p:custDataLst>
      <p:tags r:id="rId1"/>
    </p:custDataLst>
    <p:extLst>
      <p:ext uri="{BB962C8B-B14F-4D97-AF65-F5344CB8AC3E}">
        <p14:creationId xmlns:p14="http://schemas.microsoft.com/office/powerpoint/2010/main" val="30780436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22</a:t>
            </a:fld>
            <a:endParaRPr lang="en-US" dirty="0"/>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79" y="106910"/>
            <a:ext cx="6827464" cy="1023101"/>
          </a:xfrm>
        </p:spPr>
        <p:txBody>
          <a:bodyPr/>
          <a:lstStyle/>
          <a:p>
            <a:pPr algn="ctr"/>
            <a:r>
              <a:rPr lang="en-US" dirty="0">
                <a:cs typeface="Arial"/>
              </a:rPr>
              <a:t>Future state – DevOps current platform Ownership Matrix </a:t>
            </a:r>
          </a:p>
        </p:txBody>
      </p:sp>
      <p:graphicFrame>
        <p:nvGraphicFramePr>
          <p:cNvPr id="8" name="Table 7">
            <a:extLst>
              <a:ext uri="{FF2B5EF4-FFF2-40B4-BE49-F238E27FC236}">
                <a16:creationId xmlns:a16="http://schemas.microsoft.com/office/drawing/2014/main" id="{9061432B-CD2B-0143-AC05-8D40B4AA29BF}"/>
              </a:ext>
            </a:extLst>
          </p:cNvPr>
          <p:cNvGraphicFramePr>
            <a:graphicFrameLocks noGrp="1"/>
          </p:cNvGraphicFramePr>
          <p:nvPr>
            <p:extLst>
              <p:ext uri="{D42A27DB-BD31-4B8C-83A1-F6EECF244321}">
                <p14:modId xmlns:p14="http://schemas.microsoft.com/office/powerpoint/2010/main" val="719188595"/>
              </p:ext>
            </p:extLst>
          </p:nvPr>
        </p:nvGraphicFramePr>
        <p:xfrm>
          <a:off x="3701142" y="1199883"/>
          <a:ext cx="6477001" cy="5757906"/>
        </p:xfrm>
        <a:graphic>
          <a:graphicData uri="http://schemas.openxmlformats.org/drawingml/2006/table">
            <a:tbl>
              <a:tblPr firstRow="1" firstCol="1" bandRow="1">
                <a:tableStyleId>{5C22544A-7EE6-4342-B048-85BDC9FD1C3A}</a:tableStyleId>
              </a:tblPr>
              <a:tblGrid>
                <a:gridCol w="2529714">
                  <a:extLst>
                    <a:ext uri="{9D8B030D-6E8A-4147-A177-3AD203B41FA5}">
                      <a16:colId xmlns:a16="http://schemas.microsoft.com/office/drawing/2014/main" val="3299196377"/>
                    </a:ext>
                  </a:extLst>
                </a:gridCol>
                <a:gridCol w="3947287">
                  <a:extLst>
                    <a:ext uri="{9D8B030D-6E8A-4147-A177-3AD203B41FA5}">
                      <a16:colId xmlns:a16="http://schemas.microsoft.com/office/drawing/2014/main" val="2690116122"/>
                    </a:ext>
                  </a:extLst>
                </a:gridCol>
              </a:tblGrid>
              <a:tr h="261897">
                <a:tc>
                  <a:txBody>
                    <a:bodyPr/>
                    <a:lstStyle/>
                    <a:p>
                      <a:pPr marL="0" marR="0" algn="ctr">
                        <a:spcBef>
                          <a:spcPts val="0"/>
                        </a:spcBef>
                        <a:spcAft>
                          <a:spcPts val="0"/>
                        </a:spcAft>
                      </a:pPr>
                      <a:r>
                        <a:rPr lang="en-US" sz="2000" dirty="0">
                          <a:effectLst/>
                        </a:rPr>
                        <a:t> DEVOPS TOOLCHAIN</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2000" dirty="0">
                          <a:effectLst/>
                          <a:latin typeface="Calibri" panose="020F0502020204030204" pitchFamily="34" charset="0"/>
                          <a:ea typeface="Calibri" panose="020F0502020204030204" pitchFamily="34" charset="0"/>
                          <a:cs typeface="Times New Roman" panose="02020603050405020304" pitchFamily="18" charset="0"/>
                        </a:rPr>
                        <a:t>SYSTEM TEAM</a:t>
                      </a:r>
                    </a:p>
                  </a:txBody>
                  <a:tcPr marL="62311" marR="62311" marT="0" marB="0"/>
                </a:tc>
                <a:extLst>
                  <a:ext uri="{0D108BD9-81ED-4DB2-BD59-A6C34878D82A}">
                    <a16:rowId xmlns:a16="http://schemas.microsoft.com/office/drawing/2014/main" val="4022712276"/>
                  </a:ext>
                </a:extLst>
              </a:tr>
              <a:tr h="329240">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r>
                        <a:rPr lang="en-US" sz="1400" dirty="0">
                          <a:effectLst/>
                        </a:rPr>
                        <a:t> </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213349325"/>
                  </a:ext>
                </a:extLst>
              </a:tr>
              <a:tr h="261897">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872343216"/>
                  </a:ext>
                </a:extLst>
              </a:tr>
              <a:tr h="261897">
                <a:tc>
                  <a:txBody>
                    <a:bodyPr/>
                    <a:lstStyle/>
                    <a:p>
                      <a:pPr marL="0" marR="0" algn="ctr">
                        <a:spcBef>
                          <a:spcPts val="0"/>
                        </a:spcBef>
                        <a:spcAft>
                          <a:spcPts val="0"/>
                        </a:spcAft>
                      </a:pPr>
                      <a:r>
                        <a:rPr lang="en-US" sz="1400" dirty="0">
                          <a:effectLst/>
                        </a:rPr>
                        <a:t>Artifactory</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836903382"/>
                  </a:ext>
                </a:extLst>
              </a:tr>
              <a:tr h="217419">
                <a:tc>
                  <a:txBody>
                    <a:bodyPr/>
                    <a:lstStyle/>
                    <a:p>
                      <a:pPr marL="0" marR="0" algn="ctr">
                        <a:spcBef>
                          <a:spcPts val="0"/>
                        </a:spcBef>
                        <a:spcAft>
                          <a:spcPts val="0"/>
                        </a:spcAft>
                      </a:pPr>
                      <a:r>
                        <a:rPr lang="en-US" sz="1400" dirty="0">
                          <a:effectLst/>
                        </a:rPr>
                        <a:t>Bitbucket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668309369"/>
                  </a:ext>
                </a:extLst>
              </a:tr>
              <a:tr h="309038">
                <a:tc>
                  <a:txBody>
                    <a:bodyPr/>
                    <a:lstStyle/>
                    <a:p>
                      <a:pPr marL="0" marR="0" algn="ctr">
                        <a:spcBef>
                          <a:spcPts val="0"/>
                        </a:spcBef>
                        <a:spcAft>
                          <a:spcPts val="0"/>
                        </a:spcAft>
                      </a:pPr>
                      <a:r>
                        <a:rPr lang="en-US" sz="1400">
                          <a:effectLst/>
                        </a:rPr>
                        <a:t>Confluence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66651404"/>
                  </a:ext>
                </a:extLst>
              </a:tr>
              <a:tr h="322505">
                <a:tc>
                  <a:txBody>
                    <a:bodyPr/>
                    <a:lstStyle/>
                    <a:p>
                      <a:pPr marL="0" marR="0" algn="ctr">
                        <a:spcBef>
                          <a:spcPts val="0"/>
                        </a:spcBef>
                        <a:spcAft>
                          <a:spcPts val="0"/>
                        </a:spcAft>
                      </a:pPr>
                      <a:r>
                        <a:rPr lang="en-US" sz="1400">
                          <a:effectLst/>
                        </a:rPr>
                        <a:t>Slack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870918090"/>
                  </a:ext>
                </a:extLst>
              </a:tr>
              <a:tr h="268629">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779897854"/>
                  </a:ext>
                </a:extLst>
              </a:tr>
              <a:tr h="217419">
                <a:tc>
                  <a:txBody>
                    <a:bodyPr/>
                    <a:lstStyle/>
                    <a:p>
                      <a:pPr marL="0" marR="0" algn="ctr">
                        <a:spcBef>
                          <a:spcPts val="0"/>
                        </a:spcBef>
                        <a:spcAft>
                          <a:spcPts val="0"/>
                        </a:spcAft>
                      </a:pPr>
                      <a:r>
                        <a:rPr lang="en-US" sz="1400">
                          <a:effectLst/>
                        </a:rPr>
                        <a:t>Jenkins</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072725874"/>
                  </a:ext>
                </a:extLst>
              </a:tr>
              <a:tr h="234957">
                <a:tc>
                  <a:txBody>
                    <a:bodyPr/>
                    <a:lstStyle/>
                    <a:p>
                      <a:pPr marL="0" marR="0" algn="ctr">
                        <a:spcBef>
                          <a:spcPts val="0"/>
                        </a:spcBef>
                        <a:spcAft>
                          <a:spcPts val="0"/>
                        </a:spcAft>
                      </a:pPr>
                      <a:r>
                        <a:rPr lang="en-US" sz="1400" dirty="0">
                          <a:effectLst/>
                        </a:rPr>
                        <a:t>SonarQube / CODESCAN</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353403084"/>
                  </a:ext>
                </a:extLst>
              </a:tr>
              <a:tr h="261897">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836255646"/>
                  </a:ext>
                </a:extLst>
              </a:tr>
              <a:tr h="261897">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753845889"/>
                  </a:ext>
                </a:extLst>
              </a:tr>
              <a:tr h="261897">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1617023814"/>
                  </a:ext>
                </a:extLst>
              </a:tr>
              <a:tr h="255160">
                <a:tc>
                  <a:txBody>
                    <a:bodyPr/>
                    <a:lstStyle/>
                    <a:p>
                      <a:pPr marL="0" marR="0" algn="ctr">
                        <a:spcBef>
                          <a:spcPts val="0"/>
                        </a:spcBef>
                        <a:spcAft>
                          <a:spcPts val="0"/>
                        </a:spcAft>
                      </a:pPr>
                      <a:r>
                        <a:rPr lang="en-US" sz="1400" dirty="0">
                          <a:effectLst/>
                        </a:rPr>
                        <a:t>Selenium / UFT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1012660275"/>
                  </a:ext>
                </a:extLst>
              </a:tr>
              <a:tr h="261897">
                <a:tc>
                  <a:txBody>
                    <a:bodyPr/>
                    <a:lstStyle/>
                    <a:p>
                      <a:pPr marL="0" marR="0" algn="ctr">
                        <a:spcBef>
                          <a:spcPts val="0"/>
                        </a:spcBef>
                        <a:spcAft>
                          <a:spcPts val="0"/>
                        </a:spcAft>
                      </a:pPr>
                      <a:r>
                        <a:rPr lang="en-US" sz="1400" dirty="0">
                          <a:effectLst/>
                          <a:latin typeface="Calibri" panose="020F0502020204030204" pitchFamily="34" charset="0"/>
                          <a:ea typeface="Calibri" panose="020F0502020204030204" pitchFamily="34" charset="0"/>
                          <a:cs typeface="Times New Roman" panose="02020603050405020304" pitchFamily="18" charset="0"/>
                        </a:rPr>
                        <a:t>JMeter</a:t>
                      </a: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20913121"/>
                  </a:ext>
                </a:extLst>
              </a:tr>
              <a:tr h="268629">
                <a:tc>
                  <a:txBody>
                    <a:bodyPr/>
                    <a:lstStyle/>
                    <a:p>
                      <a:pPr marL="0" marR="0" algn="ctr">
                        <a:spcBef>
                          <a:spcPts val="0"/>
                        </a:spcBef>
                        <a:spcAft>
                          <a:spcPts val="0"/>
                        </a:spcAft>
                      </a:pPr>
                      <a:r>
                        <a:rPr lang="en-US" sz="1400">
                          <a:effectLst/>
                        </a:rPr>
                        <a:t>Splunk</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365968479"/>
                  </a:ext>
                </a:extLst>
              </a:tr>
              <a:tr h="261897">
                <a:tc>
                  <a:txBody>
                    <a:bodyPr/>
                    <a:lstStyle/>
                    <a:p>
                      <a:pPr marL="0" marR="0" algn="ctr">
                        <a:spcBef>
                          <a:spcPts val="0"/>
                        </a:spcBef>
                        <a:spcAft>
                          <a:spcPts val="0"/>
                        </a:spcAft>
                      </a:pPr>
                      <a:r>
                        <a:rPr lang="en-US" sz="1400">
                          <a:effectLst/>
                        </a:rPr>
                        <a:t>New Relic</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676394860"/>
                  </a:ext>
                </a:extLst>
              </a:tr>
              <a:tr h="457193">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099885481"/>
                  </a:ext>
                </a:extLst>
              </a:tr>
              <a:tr h="434838">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tc>
                  <a:txBody>
                    <a:bodyPr/>
                    <a:lstStyle/>
                    <a:p>
                      <a:pPr marL="0" marR="0" algn="ctr">
                        <a:spcBef>
                          <a:spcPts val="0"/>
                        </a:spcBef>
                        <a:spcAft>
                          <a:spcPts val="0"/>
                        </a:spcAft>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2311" marR="62311" marT="0" marB="0"/>
                </a:tc>
                <a:extLst>
                  <a:ext uri="{0D108BD9-81ED-4DB2-BD59-A6C34878D82A}">
                    <a16:rowId xmlns:a16="http://schemas.microsoft.com/office/drawing/2014/main" val="2449632175"/>
                  </a:ext>
                </a:extLst>
              </a:tr>
            </a:tbl>
          </a:graphicData>
        </a:graphic>
      </p:graphicFrame>
    </p:spTree>
    <p:custDataLst>
      <p:tags r:id="rId1"/>
    </p:custDataLst>
    <p:extLst>
      <p:ext uri="{BB962C8B-B14F-4D97-AF65-F5344CB8AC3E}">
        <p14:creationId xmlns:p14="http://schemas.microsoft.com/office/powerpoint/2010/main" val="41868938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23</a:t>
            </a:fld>
            <a:endParaRPr lang="en-US" dirty="0"/>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System Team</a:t>
            </a:r>
          </a:p>
        </p:txBody>
      </p:sp>
      <p:sp>
        <p:nvSpPr>
          <p:cNvPr id="2" name="Rectangle 1">
            <a:extLst>
              <a:ext uri="{FF2B5EF4-FFF2-40B4-BE49-F238E27FC236}">
                <a16:creationId xmlns:a16="http://schemas.microsoft.com/office/drawing/2014/main" id="{2AE9668E-181D-BB42-A8CF-D4C54251DD6A}"/>
              </a:ext>
            </a:extLst>
          </p:cNvPr>
          <p:cNvSpPr/>
          <p:nvPr/>
        </p:nvSpPr>
        <p:spPr>
          <a:xfrm>
            <a:off x="555171" y="1542458"/>
            <a:ext cx="10994572" cy="5125377"/>
          </a:xfrm>
          <a:prstGeom prst="rect">
            <a:avLst/>
          </a:prstGeom>
        </p:spPr>
        <p:txBody>
          <a:bodyPr wrap="square">
            <a:spAutoFit/>
          </a:bodyPr>
          <a:lstStyle/>
          <a:p>
            <a:r>
              <a:rPr lang="en-US" sz="2000" dirty="0">
                <a:solidFill>
                  <a:srgbClr val="333333"/>
                </a:solidFill>
              </a:rPr>
              <a:t>Responsibilities :</a:t>
            </a:r>
          </a:p>
          <a:p>
            <a:pPr lvl="1"/>
            <a:r>
              <a:rPr lang="en-US" sz="2000" dirty="0">
                <a:solidFill>
                  <a:srgbClr val="333333"/>
                </a:solidFill>
              </a:rPr>
              <a:t>Collaborate with Solution Architect/Engineering &amp; Architecture Review Board (ARB)</a:t>
            </a:r>
          </a:p>
          <a:p>
            <a:pPr lvl="1"/>
            <a:r>
              <a:rPr lang="en-US" sz="2000" dirty="0"/>
              <a:t>Participate in Pre- and Post-PI Planning</a:t>
            </a:r>
          </a:p>
          <a:p>
            <a:pPr lvl="1"/>
            <a:r>
              <a:rPr lang="en-US" sz="2000" dirty="0"/>
              <a:t>Participate in Architecture Sync</a:t>
            </a:r>
            <a:br>
              <a:rPr lang="en-US" sz="2000" dirty="0"/>
            </a:br>
            <a:r>
              <a:rPr lang="en-US" sz="2000" dirty="0"/>
              <a:t>Participate in the Solution Demo</a:t>
            </a:r>
            <a:br>
              <a:rPr lang="en-US" sz="2000" dirty="0"/>
            </a:br>
            <a:r>
              <a:rPr lang="en-US" sz="2000" dirty="0"/>
              <a:t>Collaborate with Release Management</a:t>
            </a:r>
            <a:br>
              <a:rPr lang="en-US" sz="2000" dirty="0"/>
            </a:br>
            <a:r>
              <a:rPr lang="en-US" sz="2000" dirty="0"/>
              <a:t>Aligning technology approaches across ARTs (Agile Release Trains)</a:t>
            </a:r>
            <a:br>
              <a:rPr lang="en-US" sz="2000" dirty="0"/>
            </a:br>
            <a:r>
              <a:rPr lang="en-US" sz="1200" dirty="0"/>
              <a:t>© Scaled Agile, Inc.</a:t>
            </a:r>
          </a:p>
          <a:p>
            <a:endParaRPr lang="en-US" sz="1200" dirty="0">
              <a:solidFill>
                <a:srgbClr val="333333"/>
              </a:solidFill>
            </a:endParaRPr>
          </a:p>
          <a:p>
            <a:endParaRPr lang="en-US" sz="1200" dirty="0">
              <a:solidFill>
                <a:srgbClr val="333333"/>
              </a:solidFill>
            </a:endParaRPr>
          </a:p>
          <a:p>
            <a:r>
              <a:rPr lang="en-US" sz="1800" dirty="0" err="1">
                <a:solidFill>
                  <a:srgbClr val="333333"/>
                </a:solidFill>
              </a:rPr>
              <a:t>SAFe</a:t>
            </a:r>
            <a:r>
              <a:rPr lang="en-US" sz="1800" dirty="0">
                <a:solidFill>
                  <a:srgbClr val="333333"/>
                </a:solidFill>
              </a:rPr>
              <a:t> Approach :</a:t>
            </a:r>
          </a:p>
          <a:p>
            <a:endParaRPr lang="en-US" dirty="0"/>
          </a:p>
          <a:p>
            <a:pPr lvl="1"/>
            <a:r>
              <a:rPr lang="en-US" dirty="0"/>
              <a:t>Decentralize Decision-Making – Voting process</a:t>
            </a:r>
            <a:br>
              <a:rPr lang="en-US" dirty="0"/>
            </a:br>
            <a:r>
              <a:rPr lang="en-US" dirty="0"/>
              <a:t>Enable and ownership of Continuous Delivery Pipeline and DevOps</a:t>
            </a:r>
            <a:br>
              <a:rPr lang="en-US" dirty="0"/>
            </a:br>
            <a:r>
              <a:rPr lang="en-US" dirty="0"/>
              <a:t>Embrace a Leadership Role for mapping roadmaps and adoption</a:t>
            </a:r>
            <a:br>
              <a:rPr lang="en-US" dirty="0"/>
            </a:br>
            <a:r>
              <a:rPr lang="en-US" dirty="0"/>
              <a:t>Act as Change Agents</a:t>
            </a:r>
            <a:br>
              <a:rPr lang="en-US" dirty="0"/>
            </a:br>
            <a:endParaRPr lang="en-US" dirty="0"/>
          </a:p>
          <a:p>
            <a:r>
              <a:rPr lang="en-US" dirty="0">
                <a:hlinkClick r:id="rId3"/>
              </a:rPr>
              <a:t>https://scaledagileframework.com/system-and-solution-architect-engineering/</a:t>
            </a:r>
            <a:endParaRPr lang="en-US" dirty="0"/>
          </a:p>
        </p:txBody>
      </p:sp>
    </p:spTree>
    <p:custDataLst>
      <p:tags r:id="rId1"/>
    </p:custDataLst>
    <p:extLst>
      <p:ext uri="{BB962C8B-B14F-4D97-AF65-F5344CB8AC3E}">
        <p14:creationId xmlns:p14="http://schemas.microsoft.com/office/powerpoint/2010/main" val="35170806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1186985" y="2643074"/>
            <a:ext cx="7335478" cy="1564121"/>
          </a:xfrm>
        </p:spPr>
        <p:txBody>
          <a:bodyPr vert="horz" wrap="square" lIns="128016" tIns="64008" rIns="128016" bIns="64008" rtlCol="0" anchor="t">
            <a:noAutofit/>
          </a:bodyPr>
          <a:lstStyle/>
          <a:p>
            <a:pPr defTabSz="1280160"/>
            <a:r>
              <a:rPr lang="en-US" sz="3920" dirty="0">
                <a:solidFill>
                  <a:srgbClr val="000000"/>
                </a:solidFill>
              </a:rPr>
              <a:t>DevOps METRICS </a:t>
            </a:r>
            <a:r>
              <a:rPr lang="en-US" sz="1960" dirty="0">
                <a:solidFill>
                  <a:srgbClr val="000000"/>
                </a:solidFill>
              </a:rPr>
              <a:t>–</a:t>
            </a:r>
            <a:r>
              <a:rPr lang="en-US" dirty="0">
                <a:solidFill>
                  <a:srgbClr val="000000"/>
                </a:solidFill>
              </a:rPr>
              <a:t> </a:t>
            </a:r>
            <a:r>
              <a:rPr lang="en-US" sz="1960" dirty="0" err="1">
                <a:solidFill>
                  <a:srgbClr val="000000"/>
                </a:solidFill>
              </a:rPr>
              <a:t>tHAT</a:t>
            </a:r>
            <a:r>
              <a:rPr lang="en-US" sz="1960" dirty="0">
                <a:solidFill>
                  <a:srgbClr val="000000"/>
                </a:solidFill>
              </a:rPr>
              <a:t> </a:t>
            </a:r>
            <a:r>
              <a:rPr lang="en-US" sz="1960" dirty="0" err="1">
                <a:solidFill>
                  <a:srgbClr val="000000"/>
                </a:solidFill>
              </a:rPr>
              <a:t>MATTErS</a:t>
            </a:r>
            <a:br>
              <a:rPr lang="en-US" dirty="0">
                <a:solidFill>
                  <a:srgbClr val="000000"/>
                </a:solidFill>
                <a:cs typeface="Arial"/>
              </a:rPr>
            </a:br>
            <a:endParaRPr lang="en-US" kern="1200" dirty="0">
              <a:ea typeface="+mj-lt"/>
              <a:cs typeface="+mj-lt"/>
            </a:endParaRPr>
          </a:p>
        </p:txBody>
      </p:sp>
    </p:spTree>
    <p:custDataLst>
      <p:tags r:id="rId1"/>
    </p:custDataLst>
    <p:extLst>
      <p:ext uri="{BB962C8B-B14F-4D97-AF65-F5344CB8AC3E}">
        <p14:creationId xmlns:p14="http://schemas.microsoft.com/office/powerpoint/2010/main" val="42097437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25</a:t>
            </a:fld>
            <a:endParaRPr lang="en-US" dirty="0"/>
          </a:p>
        </p:txBody>
      </p:sp>
      <p:sp>
        <p:nvSpPr>
          <p:cNvPr id="5" name="TextBox 4">
            <a:extLst>
              <a:ext uri="{FF2B5EF4-FFF2-40B4-BE49-F238E27FC236}">
                <a16:creationId xmlns:a16="http://schemas.microsoft.com/office/drawing/2014/main" id="{2392589D-BD14-4E88-B4F1-0A99A534D5FE}"/>
              </a:ext>
            </a:extLst>
          </p:cNvPr>
          <p:cNvSpPr txBox="1"/>
          <p:nvPr/>
        </p:nvSpPr>
        <p:spPr>
          <a:xfrm>
            <a:off x="1173481" y="1369907"/>
            <a:ext cx="10087186" cy="4930581"/>
          </a:xfrm>
          <a:prstGeom prst="rect">
            <a:avLst/>
          </a:prstGeom>
        </p:spPr>
        <p:txBody>
          <a:bodyPr rot="0" spcFirstLastPara="0" vertOverflow="overflow" horzOverflow="overflow" vert="horz" wrap="square" lIns="128016" tIns="64008" rIns="128016" bIns="64008" numCol="1" spcCol="0" rtlCol="0" fromWordArt="0" anchor="t" anchorCtr="0" forceAA="0" compatLnSpc="1">
            <a:prstTxWarp prst="textNoShape">
              <a:avLst/>
            </a:prstTxWarp>
            <a:spAutoFit/>
          </a:bodyPr>
          <a:lstStyle/>
          <a:p>
            <a:pPr marL="400050" indent="-400050">
              <a:buFont typeface="Wingdings" pitchFamily="2" charset="2"/>
              <a:buChar char="v"/>
            </a:pPr>
            <a:r>
              <a:rPr lang="en-US" sz="2400" dirty="0">
                <a:solidFill>
                  <a:schemeClr val="tx1">
                    <a:lumMod val="65000"/>
                    <a:lumOff val="35000"/>
                  </a:schemeClr>
                </a:solidFill>
                <a:latin typeface="Arial"/>
                <a:cs typeface="Arial"/>
              </a:rPr>
              <a:t>Unit test Code Coverage per repository</a:t>
            </a:r>
            <a:endParaRPr lang="en-US" sz="2400" dirty="0">
              <a:solidFill>
                <a:schemeClr val="tx1">
                  <a:lumMod val="65000"/>
                  <a:lumOff val="35000"/>
                </a:schemeClr>
              </a:solidFill>
              <a:cs typeface="Arial"/>
            </a:endParaRPr>
          </a:p>
          <a:p>
            <a:pPr marL="400050" indent="-400050">
              <a:buFont typeface="Wingdings" pitchFamily="2" charset="2"/>
              <a:buChar char="v"/>
            </a:pPr>
            <a:r>
              <a:rPr lang="en-US" sz="2400" dirty="0">
                <a:solidFill>
                  <a:schemeClr val="tx1">
                    <a:lumMod val="65000"/>
                    <a:lumOff val="35000"/>
                  </a:schemeClr>
                </a:solidFill>
                <a:latin typeface="Arial"/>
                <a:cs typeface="Arial"/>
              </a:rPr>
              <a:t>Number of current Vulnerabilities in Static Code Analysis per repository</a:t>
            </a:r>
          </a:p>
          <a:p>
            <a:pPr marL="400050" indent="-400050">
              <a:buFont typeface="Wingdings" pitchFamily="2" charset="2"/>
              <a:buChar char="v"/>
            </a:pPr>
            <a:r>
              <a:rPr lang="en-US" sz="2400" dirty="0">
                <a:solidFill>
                  <a:schemeClr val="tx1">
                    <a:lumMod val="65000"/>
                    <a:lumOff val="35000"/>
                  </a:schemeClr>
                </a:solidFill>
                <a:latin typeface="Arial"/>
                <a:cs typeface="Arial"/>
              </a:rPr>
              <a:t>Number of current Critical code violations in Static Code Analysis per repository</a:t>
            </a:r>
          </a:p>
          <a:p>
            <a:pPr marL="400050" indent="-400050">
              <a:buFont typeface="Wingdings" pitchFamily="2" charset="2"/>
              <a:buChar char="v"/>
            </a:pPr>
            <a:r>
              <a:rPr lang="en-US" sz="2400" dirty="0">
                <a:solidFill>
                  <a:schemeClr val="tx1">
                    <a:lumMod val="65000"/>
                    <a:lumOff val="35000"/>
                  </a:schemeClr>
                </a:solidFill>
                <a:latin typeface="Arial"/>
                <a:cs typeface="Arial"/>
              </a:rPr>
              <a:t>Number of current Major code violations in Static Code Analysis per repository</a:t>
            </a:r>
          </a:p>
          <a:p>
            <a:pPr marL="400050" indent="-400050">
              <a:buFont typeface="Wingdings" pitchFamily="2" charset="2"/>
              <a:buChar char="v"/>
            </a:pPr>
            <a:r>
              <a:rPr lang="en-US" sz="2400" dirty="0">
                <a:solidFill>
                  <a:schemeClr val="tx1">
                    <a:lumMod val="65000"/>
                    <a:lumOff val="35000"/>
                  </a:schemeClr>
                </a:solidFill>
                <a:latin typeface="Arial"/>
                <a:cs typeface="Arial"/>
              </a:rPr>
              <a:t>Performance test failure overall performance test in a month</a:t>
            </a:r>
          </a:p>
          <a:p>
            <a:pPr marL="400050" indent="-400050">
              <a:buFont typeface="Wingdings" pitchFamily="2" charset="2"/>
              <a:buChar char="v"/>
            </a:pPr>
            <a:r>
              <a:rPr lang="en-US" sz="2400" dirty="0">
                <a:solidFill>
                  <a:schemeClr val="tx1">
                    <a:lumMod val="65000"/>
                    <a:lumOff val="35000"/>
                  </a:schemeClr>
                </a:solidFill>
                <a:latin typeface="Arial"/>
                <a:cs typeface="Arial"/>
              </a:rPr>
              <a:t>% of build failures over all builds in a month</a:t>
            </a:r>
          </a:p>
          <a:p>
            <a:pPr marL="400050" indent="-400050">
              <a:buFont typeface="Wingdings" pitchFamily="2" charset="2"/>
              <a:buChar char="v"/>
            </a:pPr>
            <a:r>
              <a:rPr lang="en-US" sz="2400" dirty="0">
                <a:solidFill>
                  <a:schemeClr val="tx1">
                    <a:lumMod val="65000"/>
                    <a:lumOff val="35000"/>
                  </a:schemeClr>
                </a:solidFill>
                <a:latin typeface="Arial"/>
                <a:cs typeface="Arial"/>
              </a:rPr>
              <a:t>% of Unit test code coverage failure (below threshold) over total  number of Unit Tests conducted in a month</a:t>
            </a:r>
          </a:p>
          <a:p>
            <a:pPr marL="400050" indent="-400050">
              <a:buFont typeface="Wingdings" pitchFamily="2" charset="2"/>
              <a:buChar char="v"/>
            </a:pPr>
            <a:r>
              <a:rPr lang="en-US" sz="2400" dirty="0">
                <a:solidFill>
                  <a:schemeClr val="tx1">
                    <a:lumMod val="65000"/>
                    <a:lumOff val="35000"/>
                  </a:schemeClr>
                </a:solidFill>
                <a:latin typeface="Arial"/>
                <a:cs typeface="Arial"/>
              </a:rPr>
              <a:t>Static Code Analysis failure over total number of Static code analysis conducted in a month</a:t>
            </a:r>
          </a:p>
        </p:txBody>
      </p:sp>
      <p:sp>
        <p:nvSpPr>
          <p:cNvPr id="7" name="Title 2">
            <a:extLst>
              <a:ext uri="{FF2B5EF4-FFF2-40B4-BE49-F238E27FC236}">
                <a16:creationId xmlns:a16="http://schemas.microsoft.com/office/drawing/2014/main" id="{12BEFE97-F31B-40D6-99AD-D1B5C26C55A1}"/>
              </a:ext>
            </a:extLst>
          </p:cNvPr>
          <p:cNvSpPr>
            <a:spLocks noGrp="1"/>
          </p:cNvSpPr>
          <p:nvPr>
            <p:ph type="title"/>
          </p:nvPr>
        </p:nvSpPr>
        <p:spPr>
          <a:xfrm>
            <a:off x="3350680" y="507463"/>
            <a:ext cx="6779570" cy="557717"/>
          </a:xfrm>
        </p:spPr>
        <p:txBody>
          <a:bodyPr/>
          <a:lstStyle/>
          <a:p>
            <a:pPr algn="ctr"/>
            <a:r>
              <a:rPr lang="en-US" dirty="0">
                <a:cs typeface="Arial"/>
              </a:rPr>
              <a:t>KPIs for Continuous Integration</a:t>
            </a:r>
          </a:p>
        </p:txBody>
      </p:sp>
    </p:spTree>
    <p:custDataLst>
      <p:tags r:id="rId1"/>
    </p:custDataLst>
    <p:extLst>
      <p:ext uri="{BB962C8B-B14F-4D97-AF65-F5344CB8AC3E}">
        <p14:creationId xmlns:p14="http://schemas.microsoft.com/office/powerpoint/2010/main" val="4334968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26</a:t>
            </a:fld>
            <a:endParaRPr lang="en-US" dirty="0"/>
          </a:p>
        </p:txBody>
      </p:sp>
      <p:sp>
        <p:nvSpPr>
          <p:cNvPr id="5" name="TextBox 4">
            <a:extLst>
              <a:ext uri="{FF2B5EF4-FFF2-40B4-BE49-F238E27FC236}">
                <a16:creationId xmlns:a16="http://schemas.microsoft.com/office/drawing/2014/main" id="{2392589D-BD14-4E88-B4F1-0A99A534D5FE}"/>
              </a:ext>
            </a:extLst>
          </p:cNvPr>
          <p:cNvSpPr txBox="1"/>
          <p:nvPr/>
        </p:nvSpPr>
        <p:spPr>
          <a:xfrm>
            <a:off x="780978" y="1490676"/>
            <a:ext cx="10087186" cy="4191917"/>
          </a:xfrm>
          <a:prstGeom prst="rect">
            <a:avLst/>
          </a:prstGeom>
        </p:spPr>
        <p:txBody>
          <a:bodyPr rot="0" spcFirstLastPara="0" vertOverflow="overflow" horzOverflow="overflow" vert="horz" wrap="square" lIns="128016" tIns="64008" rIns="128016" bIns="64008" numCol="1" spcCol="0" rtlCol="0" fromWordArt="0" anchor="t" anchorCtr="0" forceAA="0" compatLnSpc="1">
            <a:prstTxWarp prst="textNoShape">
              <a:avLst/>
            </a:prstTxWarp>
            <a:spAutoFit/>
          </a:bodyPr>
          <a:lstStyle/>
          <a:p>
            <a:pPr marL="886333" indent="-400050">
              <a:buFont typeface="Wingdings" pitchFamily="2" charset="2"/>
              <a:buChar char="v"/>
            </a:pPr>
            <a:r>
              <a:rPr lang="en-US" sz="2400" dirty="0">
                <a:solidFill>
                  <a:schemeClr val="tx1">
                    <a:lumMod val="65000"/>
                    <a:lumOff val="35000"/>
                  </a:schemeClr>
                </a:solidFill>
                <a:latin typeface="Arial"/>
                <a:cs typeface="Arial"/>
              </a:rPr>
              <a:t>% of deployment failures over all deployments in a month</a:t>
            </a:r>
            <a:endParaRPr lang="en-US" sz="2400" dirty="0">
              <a:solidFill>
                <a:schemeClr val="tx1">
                  <a:lumMod val="65000"/>
                  <a:lumOff val="35000"/>
                </a:schemeClr>
              </a:solidFill>
              <a:cs typeface="Arial"/>
            </a:endParaRPr>
          </a:p>
          <a:p>
            <a:pPr marL="886333" indent="-400050">
              <a:buFont typeface="Wingdings" pitchFamily="2" charset="2"/>
              <a:buChar char="v"/>
            </a:pPr>
            <a:r>
              <a:rPr lang="en-US" sz="2400" dirty="0">
                <a:solidFill>
                  <a:schemeClr val="tx1">
                    <a:lumMod val="65000"/>
                    <a:lumOff val="35000"/>
                  </a:schemeClr>
                </a:solidFill>
                <a:latin typeface="Arial"/>
                <a:cs typeface="Arial"/>
              </a:rPr>
              <a:t>Number of Smoke test failure over all smoke tests done in a month by repository. </a:t>
            </a:r>
          </a:p>
          <a:p>
            <a:pPr marL="886333" indent="-400050">
              <a:buFont typeface="Wingdings" pitchFamily="2" charset="2"/>
              <a:buChar char="v"/>
            </a:pPr>
            <a:r>
              <a:rPr lang="en-US" sz="2400" dirty="0">
                <a:solidFill>
                  <a:schemeClr val="tx1">
                    <a:lumMod val="65000"/>
                    <a:lumOff val="35000"/>
                  </a:schemeClr>
                </a:solidFill>
                <a:latin typeface="Arial"/>
                <a:cs typeface="Arial"/>
              </a:rPr>
              <a:t>Number of Faulty release instructions over all deployments in a month. </a:t>
            </a:r>
          </a:p>
          <a:p>
            <a:pPr marL="886333" indent="-400050">
              <a:buFont typeface="Wingdings" pitchFamily="2" charset="2"/>
              <a:buChar char="v"/>
            </a:pPr>
            <a:r>
              <a:rPr lang="en-US" sz="2400" dirty="0">
                <a:solidFill>
                  <a:schemeClr val="tx1">
                    <a:lumMod val="65000"/>
                    <a:lumOff val="35000"/>
                  </a:schemeClr>
                </a:solidFill>
                <a:latin typeface="Arial"/>
                <a:cs typeface="Arial"/>
              </a:rPr>
              <a:t>Number  of Regression test failures over all smoke tests done in a month by repository.</a:t>
            </a:r>
            <a:endParaRPr lang="en-US" sz="2400" dirty="0">
              <a:solidFill>
                <a:schemeClr val="tx1">
                  <a:lumMod val="65000"/>
                  <a:lumOff val="35000"/>
                </a:schemeClr>
              </a:solidFill>
            </a:endParaRPr>
          </a:p>
          <a:p>
            <a:pPr marL="886333" indent="-400050">
              <a:buFont typeface="Wingdings" pitchFamily="2" charset="2"/>
              <a:buChar char="v"/>
            </a:pPr>
            <a:r>
              <a:rPr lang="en-US" sz="2400" dirty="0">
                <a:solidFill>
                  <a:schemeClr val="tx1">
                    <a:lumMod val="65000"/>
                    <a:lumOff val="35000"/>
                  </a:schemeClr>
                </a:solidFill>
                <a:latin typeface="Arial"/>
                <a:cs typeface="Arial"/>
              </a:rPr>
              <a:t>Number of deployment per month to Production </a:t>
            </a:r>
          </a:p>
          <a:p>
            <a:pPr marL="886333" indent="-400050">
              <a:buFont typeface="Wingdings" pitchFamily="2" charset="2"/>
              <a:buChar char="v"/>
            </a:pPr>
            <a:r>
              <a:rPr lang="en-US" sz="2400" dirty="0">
                <a:solidFill>
                  <a:schemeClr val="tx1">
                    <a:lumMod val="65000"/>
                    <a:lumOff val="35000"/>
                  </a:schemeClr>
                </a:solidFill>
                <a:latin typeface="Arial"/>
                <a:cs typeface="Arial"/>
              </a:rPr>
              <a:t>Number  of rollbacks over total deployment to Production in a month </a:t>
            </a:r>
          </a:p>
          <a:p>
            <a:endParaRPr lang="en-US" sz="2400" dirty="0">
              <a:latin typeface="Arial"/>
              <a:cs typeface="Arial"/>
            </a:endParaRPr>
          </a:p>
        </p:txBody>
      </p:sp>
      <p:sp>
        <p:nvSpPr>
          <p:cNvPr id="2" name="Title 2">
            <a:extLst>
              <a:ext uri="{FF2B5EF4-FFF2-40B4-BE49-F238E27FC236}">
                <a16:creationId xmlns:a16="http://schemas.microsoft.com/office/drawing/2014/main" id="{C57BE5FB-D91A-46A6-80AE-20964FC141E2}"/>
              </a:ext>
            </a:extLst>
          </p:cNvPr>
          <p:cNvSpPr txBox="1">
            <a:spLocks/>
          </p:cNvSpPr>
          <p:nvPr/>
        </p:nvSpPr>
        <p:spPr>
          <a:xfrm>
            <a:off x="2882697" y="549383"/>
            <a:ext cx="6779570" cy="594650"/>
          </a:xfrm>
          <a:prstGeom prst="rect">
            <a:avLst/>
          </a:prstGeom>
        </p:spPr>
        <p:txBody>
          <a:bodyPr vert="horz" wrap="square" lIns="128016" tIns="64008" rIns="128016" bIns="64008" rtlCol="0" anchor="ctr">
            <a:spAutoFit/>
          </a:bodyPr>
          <a:lstStyle>
            <a:lvl1pPr algn="l" defTabSz="6858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sz="3360" dirty="0">
                <a:cs typeface="Arial"/>
              </a:rPr>
              <a:t>KPIs for Continuous Delivery</a:t>
            </a:r>
          </a:p>
        </p:txBody>
      </p:sp>
    </p:spTree>
    <p:custDataLst>
      <p:tags r:id="rId1"/>
    </p:custDataLst>
    <p:extLst>
      <p:ext uri="{BB962C8B-B14F-4D97-AF65-F5344CB8AC3E}">
        <p14:creationId xmlns:p14="http://schemas.microsoft.com/office/powerpoint/2010/main" val="4279665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27</a:t>
            </a:fld>
            <a:endParaRPr lang="en-US" dirty="0"/>
          </a:p>
        </p:txBody>
      </p:sp>
      <p:sp>
        <p:nvSpPr>
          <p:cNvPr id="2" name="Title 2">
            <a:extLst>
              <a:ext uri="{FF2B5EF4-FFF2-40B4-BE49-F238E27FC236}">
                <a16:creationId xmlns:a16="http://schemas.microsoft.com/office/drawing/2014/main" id="{C57BE5FB-D91A-46A6-80AE-20964FC141E2}"/>
              </a:ext>
            </a:extLst>
          </p:cNvPr>
          <p:cNvSpPr txBox="1">
            <a:spLocks/>
          </p:cNvSpPr>
          <p:nvPr/>
        </p:nvSpPr>
        <p:spPr>
          <a:xfrm>
            <a:off x="2882697" y="549383"/>
            <a:ext cx="6779570" cy="594650"/>
          </a:xfrm>
          <a:prstGeom prst="rect">
            <a:avLst/>
          </a:prstGeom>
        </p:spPr>
        <p:txBody>
          <a:bodyPr vert="horz" wrap="square" lIns="128016" tIns="64008" rIns="128016" bIns="64008" rtlCol="0" anchor="ctr">
            <a:spAutoFit/>
          </a:bodyPr>
          <a:lstStyle>
            <a:lvl1pPr algn="l" defTabSz="6858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sz="3360" dirty="0">
                <a:cs typeface="Arial"/>
              </a:rPr>
              <a:t>KPIs for Process Improvements</a:t>
            </a:r>
          </a:p>
        </p:txBody>
      </p:sp>
      <p:graphicFrame>
        <p:nvGraphicFramePr>
          <p:cNvPr id="3" name="Table 2">
            <a:extLst>
              <a:ext uri="{FF2B5EF4-FFF2-40B4-BE49-F238E27FC236}">
                <a16:creationId xmlns:a16="http://schemas.microsoft.com/office/drawing/2014/main" id="{77D88D53-1DB8-7E4B-B5A7-AE2EDE85A1CF}"/>
              </a:ext>
            </a:extLst>
          </p:cNvPr>
          <p:cNvGraphicFramePr>
            <a:graphicFrameLocks noGrp="1"/>
          </p:cNvGraphicFramePr>
          <p:nvPr>
            <p:extLst>
              <p:ext uri="{D42A27DB-BD31-4B8C-83A1-F6EECF244321}">
                <p14:modId xmlns:p14="http://schemas.microsoft.com/office/powerpoint/2010/main" val="169983008"/>
              </p:ext>
            </p:extLst>
          </p:nvPr>
        </p:nvGraphicFramePr>
        <p:xfrm>
          <a:off x="953699" y="1605550"/>
          <a:ext cx="10300107" cy="5036010"/>
        </p:xfrm>
        <a:graphic>
          <a:graphicData uri="http://schemas.openxmlformats.org/drawingml/2006/table">
            <a:tbl>
              <a:tblPr/>
              <a:tblGrid>
                <a:gridCol w="10300107">
                  <a:extLst>
                    <a:ext uri="{9D8B030D-6E8A-4147-A177-3AD203B41FA5}">
                      <a16:colId xmlns:a16="http://schemas.microsoft.com/office/drawing/2014/main" val="2187503630"/>
                    </a:ext>
                  </a:extLst>
                </a:gridCol>
              </a:tblGrid>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manual deployment over all deployment in a month (CD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488428707"/>
                  </a:ext>
                </a:extLst>
              </a:tr>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manual deployment over all deployment in a month (CD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2193470406"/>
                  </a:ext>
                </a:extLst>
              </a:tr>
              <a:tr h="634622">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available automated environmental setup scripts over total # of environmental components (CD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185961924"/>
                  </a:ext>
                </a:extLst>
              </a:tr>
              <a:tr h="634622">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available automated environmental setup scripts over total # of environmental components (CD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3737268738"/>
                  </a:ext>
                </a:extLst>
              </a:tr>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long living branches per repository (CI)</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2356978883"/>
                  </a:ext>
                </a:extLst>
              </a:tr>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branches short living longer than 3 months (one PI) per repository (CI)</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2569486443"/>
                  </a:ext>
                </a:extLst>
              </a:tr>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deployment of short living branch in QA or UAT or PROD environment in a month (CI)</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3773513350"/>
                  </a:ext>
                </a:extLst>
              </a:tr>
              <a:tr h="376956">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 of Hot Fix deployment in a month (DevOps Level 3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4156128506"/>
                  </a:ext>
                </a:extLst>
              </a:tr>
              <a:tr h="634622">
                <a:tc>
                  <a:txBody>
                    <a:bodyPr/>
                    <a:lstStyle/>
                    <a:p>
                      <a:pPr marL="342900" indent="-342900" algn="l" fontAlgn="t">
                        <a:buFont typeface="Wingdings" pitchFamily="2" charset="2"/>
                        <a:buChar char="v"/>
                      </a:pPr>
                      <a:r>
                        <a:rPr lang="en-US" sz="2000" b="0" dirty="0">
                          <a:solidFill>
                            <a:schemeClr val="tx1">
                              <a:lumMod val="65000"/>
                              <a:lumOff val="35000"/>
                            </a:schemeClr>
                          </a:solidFill>
                          <a:effectLst/>
                        </a:rPr>
                        <a:t>Average days between Hot Fix branch deployment date and down merge date to long live branches by each long living branch per repository (CI maturity measurement)</a:t>
                      </a:r>
                    </a:p>
                  </a:txBody>
                  <a:tcPr marL="85207" marR="85207" marT="59645" marB="59645">
                    <a:lnL>
                      <a:noFill/>
                    </a:lnL>
                    <a:lnR>
                      <a:noFill/>
                    </a:lnR>
                    <a:lnT>
                      <a:noFill/>
                    </a:lnT>
                    <a:lnB>
                      <a:noFill/>
                    </a:lnB>
                    <a:solidFill>
                      <a:srgbClr val="FFFFFF"/>
                    </a:solidFill>
                  </a:tcPr>
                </a:tc>
                <a:extLst>
                  <a:ext uri="{0D108BD9-81ED-4DB2-BD59-A6C34878D82A}">
                    <a16:rowId xmlns:a16="http://schemas.microsoft.com/office/drawing/2014/main" val="2243225414"/>
                  </a:ext>
                </a:extLst>
              </a:tr>
            </a:tbl>
          </a:graphicData>
        </a:graphic>
      </p:graphicFrame>
    </p:spTree>
    <p:custDataLst>
      <p:tags r:id="rId1"/>
    </p:custDataLst>
    <p:extLst>
      <p:ext uri="{BB962C8B-B14F-4D97-AF65-F5344CB8AC3E}">
        <p14:creationId xmlns:p14="http://schemas.microsoft.com/office/powerpoint/2010/main" val="8383034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28</a:t>
            </a:fld>
            <a:endParaRPr lang="en-US" dirty="0"/>
          </a:p>
        </p:txBody>
      </p:sp>
      <p:sp>
        <p:nvSpPr>
          <p:cNvPr id="2" name="Title 2">
            <a:extLst>
              <a:ext uri="{FF2B5EF4-FFF2-40B4-BE49-F238E27FC236}">
                <a16:creationId xmlns:a16="http://schemas.microsoft.com/office/drawing/2014/main" id="{C57BE5FB-D91A-46A6-80AE-20964FC141E2}"/>
              </a:ext>
            </a:extLst>
          </p:cNvPr>
          <p:cNvSpPr txBox="1">
            <a:spLocks/>
          </p:cNvSpPr>
          <p:nvPr/>
        </p:nvSpPr>
        <p:spPr>
          <a:xfrm>
            <a:off x="2882697" y="549383"/>
            <a:ext cx="6779570" cy="594650"/>
          </a:xfrm>
          <a:prstGeom prst="rect">
            <a:avLst/>
          </a:prstGeom>
        </p:spPr>
        <p:txBody>
          <a:bodyPr vert="horz" wrap="square" lIns="128016" tIns="64008" rIns="128016" bIns="64008" rtlCol="0" anchor="ctr">
            <a:spAutoFit/>
          </a:bodyPr>
          <a:lstStyle>
            <a:lvl1pPr algn="l" defTabSz="6858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sz="3360" dirty="0">
                <a:cs typeface="Arial"/>
              </a:rPr>
              <a:t>Quality KPIs </a:t>
            </a:r>
          </a:p>
        </p:txBody>
      </p:sp>
      <p:sp>
        <p:nvSpPr>
          <p:cNvPr id="3" name="Rectangle 2">
            <a:extLst>
              <a:ext uri="{FF2B5EF4-FFF2-40B4-BE49-F238E27FC236}">
                <a16:creationId xmlns:a16="http://schemas.microsoft.com/office/drawing/2014/main" id="{503117DF-3A78-4249-B925-E4A4E62953FC}"/>
              </a:ext>
            </a:extLst>
          </p:cNvPr>
          <p:cNvSpPr/>
          <p:nvPr/>
        </p:nvSpPr>
        <p:spPr>
          <a:xfrm>
            <a:off x="1240970" y="1381561"/>
            <a:ext cx="9666515" cy="4893647"/>
          </a:xfrm>
          <a:prstGeom prst="rect">
            <a:avLst/>
          </a:prstGeom>
        </p:spPr>
        <p:txBody>
          <a:bodyPr wrap="square">
            <a:spAutoFit/>
          </a:bodyPr>
          <a:lstStyle/>
          <a:p>
            <a:pPr marL="342900" indent="-342900">
              <a:buFont typeface="Wingdings" pitchFamily="2" charset="2"/>
              <a:buChar char="v"/>
            </a:pPr>
            <a:r>
              <a:rPr lang="en-US" sz="2400" b="1" dirty="0">
                <a:solidFill>
                  <a:schemeClr val="tx1">
                    <a:lumMod val="65000"/>
                    <a:lumOff val="35000"/>
                  </a:schemeClr>
                </a:solidFill>
              </a:rPr>
              <a:t>BFR</a:t>
            </a:r>
            <a:r>
              <a:rPr lang="en-US" sz="2400" dirty="0">
                <a:solidFill>
                  <a:schemeClr val="tx1">
                    <a:lumMod val="65000"/>
                    <a:lumOff val="35000"/>
                  </a:schemeClr>
                </a:solidFill>
              </a:rPr>
              <a:t> (Build Failure Rate) - % of failed builds</a:t>
            </a:r>
            <a:br>
              <a:rPr lang="en-US" sz="2400" dirty="0">
                <a:solidFill>
                  <a:schemeClr val="tx1">
                    <a:lumMod val="65000"/>
                    <a:lumOff val="35000"/>
                  </a:schemeClr>
                </a:solidFill>
              </a:rPr>
            </a:br>
            <a:endParaRPr lang="en-US" sz="2400" dirty="0">
              <a:solidFill>
                <a:schemeClr val="tx1">
                  <a:lumMod val="65000"/>
                  <a:lumOff val="35000"/>
                </a:schemeClr>
              </a:solidFill>
            </a:endParaRPr>
          </a:p>
          <a:p>
            <a:pPr marL="342900" indent="-342900">
              <a:buFont typeface="Wingdings" pitchFamily="2" charset="2"/>
              <a:buChar char="v"/>
            </a:pPr>
            <a:r>
              <a:rPr lang="en-US" sz="2400" b="1" dirty="0">
                <a:solidFill>
                  <a:schemeClr val="tx1">
                    <a:lumMod val="65000"/>
                    <a:lumOff val="35000"/>
                  </a:schemeClr>
                </a:solidFill>
              </a:rPr>
              <a:t>DFR</a:t>
            </a:r>
            <a:r>
              <a:rPr lang="en-US" sz="2400" dirty="0">
                <a:solidFill>
                  <a:schemeClr val="tx1">
                    <a:lumMod val="65000"/>
                    <a:lumOff val="35000"/>
                  </a:schemeClr>
                </a:solidFill>
              </a:rPr>
              <a:t> (Deployment Failure Rate) - % of failed deployments</a:t>
            </a:r>
            <a:br>
              <a:rPr lang="en-US" sz="2400" dirty="0">
                <a:solidFill>
                  <a:schemeClr val="tx1">
                    <a:lumMod val="65000"/>
                    <a:lumOff val="35000"/>
                  </a:schemeClr>
                </a:solidFill>
              </a:rPr>
            </a:br>
            <a:endParaRPr lang="en-US" sz="2400" dirty="0">
              <a:solidFill>
                <a:schemeClr val="tx1">
                  <a:lumMod val="65000"/>
                  <a:lumOff val="35000"/>
                </a:schemeClr>
              </a:solidFill>
            </a:endParaRPr>
          </a:p>
          <a:p>
            <a:pPr marL="342900" indent="-342900">
              <a:buFont typeface="Wingdings" pitchFamily="2" charset="2"/>
              <a:buChar char="v"/>
            </a:pPr>
            <a:r>
              <a:rPr lang="en-US" sz="2400" b="1" dirty="0">
                <a:solidFill>
                  <a:schemeClr val="tx1">
                    <a:lumMod val="65000"/>
                    <a:lumOff val="35000"/>
                  </a:schemeClr>
                </a:solidFill>
              </a:rPr>
              <a:t>IRFR</a:t>
            </a:r>
            <a:r>
              <a:rPr lang="en-US" sz="2400" dirty="0">
                <a:solidFill>
                  <a:schemeClr val="tx1">
                    <a:lumMod val="65000"/>
                    <a:lumOff val="35000"/>
                  </a:schemeClr>
                </a:solidFill>
              </a:rPr>
              <a:t> (Infrastructure-Related Failure Rate) - % of build/deployment failures related to infrastructure issues</a:t>
            </a:r>
            <a:br>
              <a:rPr lang="en-US" sz="2400" dirty="0">
                <a:solidFill>
                  <a:schemeClr val="tx1">
                    <a:lumMod val="65000"/>
                    <a:lumOff val="35000"/>
                  </a:schemeClr>
                </a:solidFill>
              </a:rPr>
            </a:br>
            <a:endParaRPr lang="en-US" sz="2400" dirty="0">
              <a:solidFill>
                <a:schemeClr val="tx1">
                  <a:lumMod val="65000"/>
                  <a:lumOff val="35000"/>
                </a:schemeClr>
              </a:solidFill>
            </a:endParaRPr>
          </a:p>
          <a:p>
            <a:pPr marL="342900" indent="-342900">
              <a:buFont typeface="Wingdings" pitchFamily="2" charset="2"/>
              <a:buChar char="v"/>
            </a:pPr>
            <a:r>
              <a:rPr lang="en-US" sz="2400" b="1" dirty="0">
                <a:solidFill>
                  <a:schemeClr val="tx1">
                    <a:lumMod val="65000"/>
                    <a:lumOff val="35000"/>
                  </a:schemeClr>
                </a:solidFill>
              </a:rPr>
              <a:t>RWR</a:t>
            </a:r>
            <a:r>
              <a:rPr lang="en-US" sz="2400" dirty="0">
                <a:solidFill>
                  <a:schemeClr val="tx1">
                    <a:lumMod val="65000"/>
                    <a:lumOff val="35000"/>
                  </a:schemeClr>
                </a:solidFill>
              </a:rPr>
              <a:t> (Rework Rate) - % of tickets being reopened</a:t>
            </a:r>
            <a:br>
              <a:rPr lang="en-US" sz="2400" dirty="0">
                <a:solidFill>
                  <a:schemeClr val="tx1">
                    <a:lumMod val="65000"/>
                    <a:lumOff val="35000"/>
                  </a:schemeClr>
                </a:solidFill>
              </a:rPr>
            </a:br>
            <a:endParaRPr lang="en-US" sz="2400" dirty="0">
              <a:solidFill>
                <a:schemeClr val="tx1">
                  <a:lumMod val="65000"/>
                  <a:lumOff val="35000"/>
                </a:schemeClr>
              </a:solidFill>
            </a:endParaRPr>
          </a:p>
          <a:p>
            <a:pPr marL="342900" indent="-342900">
              <a:buFont typeface="Wingdings" pitchFamily="2" charset="2"/>
              <a:buChar char="v"/>
            </a:pPr>
            <a:r>
              <a:rPr lang="en-US" sz="2400" b="1" dirty="0">
                <a:solidFill>
                  <a:schemeClr val="tx1">
                    <a:lumMod val="65000"/>
                    <a:lumOff val="35000"/>
                  </a:schemeClr>
                </a:solidFill>
              </a:rPr>
              <a:t>ADR</a:t>
            </a:r>
            <a:r>
              <a:rPr lang="en-US" sz="2400" dirty="0">
                <a:solidFill>
                  <a:schemeClr val="tx1">
                    <a:lumMod val="65000"/>
                    <a:lumOff val="35000"/>
                  </a:schemeClr>
                </a:solidFill>
              </a:rPr>
              <a:t> (Automated Detection Rate) - % of defects being detected by automated testing cycles</a:t>
            </a:r>
            <a:br>
              <a:rPr lang="en-US" sz="2400" dirty="0">
                <a:solidFill>
                  <a:schemeClr val="tx1">
                    <a:lumMod val="65000"/>
                    <a:lumOff val="35000"/>
                  </a:schemeClr>
                </a:solidFill>
              </a:rPr>
            </a:br>
            <a:endParaRPr lang="en-US" sz="2400" dirty="0">
              <a:solidFill>
                <a:schemeClr val="tx1">
                  <a:lumMod val="65000"/>
                  <a:lumOff val="35000"/>
                </a:schemeClr>
              </a:solidFill>
            </a:endParaRPr>
          </a:p>
          <a:p>
            <a:pPr marL="342900" indent="-342900">
              <a:buFont typeface="Wingdings" pitchFamily="2" charset="2"/>
              <a:buChar char="v"/>
            </a:pPr>
            <a:r>
              <a:rPr lang="en-US" sz="2400" b="1" dirty="0">
                <a:solidFill>
                  <a:schemeClr val="tx1">
                    <a:lumMod val="65000"/>
                    <a:lumOff val="35000"/>
                  </a:schemeClr>
                </a:solidFill>
              </a:rPr>
              <a:t>UWR</a:t>
            </a:r>
            <a:r>
              <a:rPr lang="en-US" sz="2400" dirty="0">
                <a:solidFill>
                  <a:schemeClr val="tx1">
                    <a:lumMod val="65000"/>
                    <a:lumOff val="35000"/>
                  </a:schemeClr>
                </a:solidFill>
              </a:rPr>
              <a:t> (Unplanned Work Rate) - % of unplanned issues</a:t>
            </a:r>
            <a:endParaRPr lang="en-US" sz="2400" b="0" i="0" dirty="0">
              <a:solidFill>
                <a:schemeClr val="tx1">
                  <a:lumMod val="65000"/>
                  <a:lumOff val="35000"/>
                </a:schemeClr>
              </a:solidFill>
              <a:effectLst/>
            </a:endParaRPr>
          </a:p>
        </p:txBody>
      </p:sp>
    </p:spTree>
    <p:custDataLst>
      <p:tags r:id="rId1"/>
    </p:custDataLst>
    <p:extLst>
      <p:ext uri="{BB962C8B-B14F-4D97-AF65-F5344CB8AC3E}">
        <p14:creationId xmlns:p14="http://schemas.microsoft.com/office/powerpoint/2010/main" val="28850820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A642CF08-88FF-4EFB-9998-4B51D11D642E}"/>
              </a:ext>
            </a:extLst>
          </p:cNvPr>
          <p:cNvSpPr txBox="1"/>
          <p:nvPr/>
        </p:nvSpPr>
        <p:spPr>
          <a:xfrm>
            <a:off x="9064459" y="2181778"/>
            <a:ext cx="3177632" cy="674031"/>
          </a:xfrm>
          <a:prstGeom prst="rect">
            <a:avLst/>
          </a:prstGeom>
          <a:noFill/>
        </p:spPr>
        <p:txBody>
          <a:bodyPr wrap="square" rtlCol="0" anchor="t">
            <a:spAutoFit/>
          </a:bodyPr>
          <a:lstStyle/>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2"/>
              </a:solidFill>
              <a:cs typeface="Arial"/>
            </a:endParaRPr>
          </a:p>
          <a:p>
            <a:pPr marL="224917" indent="-224917">
              <a:buFont typeface="Arial" panose="020B0604020202020204" pitchFamily="34" charset="0"/>
              <a:buChar char="•"/>
            </a:pPr>
            <a:endParaRPr lang="en-US" sz="1260" dirty="0">
              <a:solidFill>
                <a:schemeClr val="bg1">
                  <a:lumMod val="50000"/>
                </a:schemeClr>
              </a:solidFill>
              <a:cs typeface="Arial"/>
            </a:endParaRPr>
          </a:p>
        </p:txBody>
      </p:sp>
      <p:sp>
        <p:nvSpPr>
          <p:cNvPr id="29" name="Slide Number Placeholder 2">
            <a:extLst>
              <a:ext uri="{FF2B5EF4-FFF2-40B4-BE49-F238E27FC236}">
                <a16:creationId xmlns:a16="http://schemas.microsoft.com/office/drawing/2014/main" id="{F4FBEBB5-42FC-4535-869B-3911F3A943BA}"/>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29</a:t>
            </a:fld>
            <a:endParaRPr lang="en-US" dirty="0"/>
          </a:p>
        </p:txBody>
      </p:sp>
      <p:sp>
        <p:nvSpPr>
          <p:cNvPr id="2" name="Title 2">
            <a:extLst>
              <a:ext uri="{FF2B5EF4-FFF2-40B4-BE49-F238E27FC236}">
                <a16:creationId xmlns:a16="http://schemas.microsoft.com/office/drawing/2014/main" id="{C57BE5FB-D91A-46A6-80AE-20964FC141E2}"/>
              </a:ext>
            </a:extLst>
          </p:cNvPr>
          <p:cNvSpPr txBox="1">
            <a:spLocks/>
          </p:cNvSpPr>
          <p:nvPr/>
        </p:nvSpPr>
        <p:spPr>
          <a:xfrm>
            <a:off x="2882697" y="549383"/>
            <a:ext cx="6779570" cy="594650"/>
          </a:xfrm>
          <a:prstGeom prst="rect">
            <a:avLst/>
          </a:prstGeom>
        </p:spPr>
        <p:txBody>
          <a:bodyPr vert="horz" wrap="square" lIns="128016" tIns="64008" rIns="128016" bIns="64008" rtlCol="0" anchor="ctr">
            <a:spAutoFit/>
          </a:bodyPr>
          <a:lstStyle>
            <a:lvl1pPr algn="l" defTabSz="685800" rtl="0" eaLnBrk="1" latinLnBrk="0" hangingPunct="1">
              <a:lnSpc>
                <a:spcPct val="90000"/>
              </a:lnSpc>
              <a:spcBef>
                <a:spcPct val="0"/>
              </a:spcBef>
              <a:buNone/>
              <a:defRPr sz="2400" kern="1200">
                <a:solidFill>
                  <a:schemeClr val="accent1"/>
                </a:solidFill>
                <a:latin typeface="+mj-lt"/>
                <a:ea typeface="+mj-ea"/>
                <a:cs typeface="+mj-cs"/>
              </a:defRPr>
            </a:lvl1pPr>
          </a:lstStyle>
          <a:p>
            <a:pPr algn="ctr"/>
            <a:r>
              <a:rPr lang="en-US" sz="3360" dirty="0">
                <a:cs typeface="Arial"/>
              </a:rPr>
              <a:t>Test Automation KPIs </a:t>
            </a:r>
          </a:p>
        </p:txBody>
      </p:sp>
      <p:graphicFrame>
        <p:nvGraphicFramePr>
          <p:cNvPr id="4" name="Table 3">
            <a:extLst>
              <a:ext uri="{FF2B5EF4-FFF2-40B4-BE49-F238E27FC236}">
                <a16:creationId xmlns:a16="http://schemas.microsoft.com/office/drawing/2014/main" id="{AE253F44-1187-4C41-8CE1-BDEFDCE26301}"/>
              </a:ext>
            </a:extLst>
          </p:cNvPr>
          <p:cNvGraphicFramePr>
            <a:graphicFrameLocks noGrp="1"/>
          </p:cNvGraphicFramePr>
          <p:nvPr>
            <p:extLst>
              <p:ext uri="{D42A27DB-BD31-4B8C-83A1-F6EECF244321}">
                <p14:modId xmlns:p14="http://schemas.microsoft.com/office/powerpoint/2010/main" val="2749849900"/>
              </p:ext>
            </p:extLst>
          </p:nvPr>
        </p:nvGraphicFramePr>
        <p:xfrm>
          <a:off x="704013" y="1480457"/>
          <a:ext cx="11268162" cy="5039406"/>
        </p:xfrm>
        <a:graphic>
          <a:graphicData uri="http://schemas.openxmlformats.org/drawingml/2006/table">
            <a:tbl>
              <a:tblPr/>
              <a:tblGrid>
                <a:gridCol w="11268162">
                  <a:extLst>
                    <a:ext uri="{9D8B030D-6E8A-4147-A177-3AD203B41FA5}">
                      <a16:colId xmlns:a16="http://schemas.microsoft.com/office/drawing/2014/main" val="669542690"/>
                    </a:ext>
                  </a:extLst>
                </a:gridCol>
              </a:tblGrid>
              <a:tr h="5039406">
                <a:tc>
                  <a:txBody>
                    <a:bodyPr/>
                    <a:lstStyle/>
                    <a:p>
                      <a:pPr marL="285750" indent="-285750" algn="l" fontAlgn="t">
                        <a:buFont typeface="Wingdings" pitchFamily="2" charset="2"/>
                        <a:buChar char="v"/>
                      </a:pPr>
                      <a:r>
                        <a:rPr lang="en-US" sz="2000" dirty="0">
                          <a:solidFill>
                            <a:schemeClr val="tx1">
                              <a:lumMod val="65000"/>
                              <a:lumOff val="35000"/>
                            </a:schemeClr>
                          </a:solidFill>
                          <a:effectLst/>
                        </a:rPr>
                        <a:t>Cycle time in QA - Weekly Average time between a feature deployed to QA and QA Complete is flagged or reverted back to Old Code (Exit Criteria) </a:t>
                      </a:r>
                    </a:p>
                    <a:p>
                      <a:pPr marL="285750" indent="-285750" algn="l" fontAlgn="t">
                        <a:buFont typeface="Wingdings" pitchFamily="2" charset="2"/>
                        <a:buChar char="v"/>
                      </a:pPr>
                      <a:r>
                        <a:rPr lang="en-US" sz="2000" dirty="0">
                          <a:solidFill>
                            <a:schemeClr val="tx1">
                              <a:lumMod val="65000"/>
                              <a:lumOff val="35000"/>
                            </a:schemeClr>
                          </a:solidFill>
                          <a:effectLst/>
                        </a:rPr>
                        <a:t>Cycle time in UAT - Weekly Average time between a feature (first-time entry to UAT environment) been deployed and UAT Complete is flagged or reverted back to Old Code (Exit Criteria) </a:t>
                      </a:r>
                    </a:p>
                    <a:p>
                      <a:pPr marL="285750" indent="-285750" algn="l" fontAlgn="t">
                        <a:buFont typeface="Wingdings" pitchFamily="2" charset="2"/>
                        <a:buChar char="v"/>
                      </a:pPr>
                      <a:r>
                        <a:rPr lang="en-US" sz="2000" dirty="0">
                          <a:solidFill>
                            <a:schemeClr val="tx1">
                              <a:lumMod val="65000"/>
                              <a:lumOff val="35000"/>
                            </a:schemeClr>
                          </a:solidFill>
                          <a:effectLst/>
                        </a:rPr>
                        <a:t>Cycle time in STG - Weekly Average time between a feature (first-time entry to QA environment) been deployed and Performance Test Complete is flagged or reverted back to Old Code (Exit Criteria)</a:t>
                      </a:r>
                    </a:p>
                    <a:p>
                      <a:pPr marL="285750" indent="-285750" algn="l" fontAlgn="t">
                        <a:buFont typeface="Wingdings" pitchFamily="2" charset="2"/>
                        <a:buChar char="v"/>
                      </a:pPr>
                      <a:r>
                        <a:rPr lang="en-US" sz="2000" dirty="0">
                          <a:solidFill>
                            <a:schemeClr val="tx1">
                              <a:lumMod val="65000"/>
                              <a:lumOff val="35000"/>
                            </a:schemeClr>
                          </a:solidFill>
                          <a:effectLst/>
                        </a:rPr>
                        <a:t>Cycle time between QA to UAT - Monthly Average time between a feature is QA Complete to UAT deployed.</a:t>
                      </a:r>
                    </a:p>
                    <a:p>
                      <a:pPr marL="285750" indent="-285750" algn="l" fontAlgn="t">
                        <a:buFont typeface="Wingdings" pitchFamily="2" charset="2"/>
                        <a:buChar char="v"/>
                      </a:pPr>
                      <a:r>
                        <a:rPr lang="en-US" sz="2000" dirty="0">
                          <a:solidFill>
                            <a:schemeClr val="tx1">
                              <a:lumMod val="65000"/>
                              <a:lumOff val="35000"/>
                            </a:schemeClr>
                          </a:solidFill>
                          <a:effectLst/>
                        </a:rPr>
                        <a:t>Cycle time between UAT to PROD - Monthly Average time between a feature is UAT Complete to PROD deployed including Release Management and CAB approval time.</a:t>
                      </a:r>
                    </a:p>
                    <a:p>
                      <a:pPr marL="285750" indent="-285750" algn="l" fontAlgn="t">
                        <a:buFont typeface="Wingdings" pitchFamily="2" charset="2"/>
                        <a:buChar char="v"/>
                      </a:pPr>
                      <a:r>
                        <a:rPr lang="en-US" sz="2000" dirty="0">
                          <a:solidFill>
                            <a:schemeClr val="tx1">
                              <a:lumMod val="65000"/>
                              <a:lumOff val="35000"/>
                            </a:schemeClr>
                          </a:solidFill>
                          <a:effectLst/>
                        </a:rPr>
                        <a:t># of days between last merge date to Development Branch and date on which code get deployed to QA environment.</a:t>
                      </a:r>
                    </a:p>
                  </a:txBody>
                  <a:tcPr marL="93215" marR="93215" marT="65251" marB="65251">
                    <a:lnL>
                      <a:noFill/>
                    </a:lnL>
                    <a:lnR>
                      <a:noFill/>
                    </a:lnR>
                    <a:lnT>
                      <a:noFill/>
                    </a:lnT>
                    <a:lnB>
                      <a:noFill/>
                    </a:lnB>
                    <a:solidFill>
                      <a:srgbClr val="FFFFFF"/>
                    </a:solidFill>
                  </a:tcPr>
                </a:tc>
                <a:extLst>
                  <a:ext uri="{0D108BD9-81ED-4DB2-BD59-A6C34878D82A}">
                    <a16:rowId xmlns:a16="http://schemas.microsoft.com/office/drawing/2014/main" val="84206132"/>
                  </a:ext>
                </a:extLst>
              </a:tr>
            </a:tbl>
          </a:graphicData>
        </a:graphic>
      </p:graphicFrame>
    </p:spTree>
    <p:custDataLst>
      <p:tags r:id="rId1"/>
    </p:custDataLst>
    <p:extLst>
      <p:ext uri="{BB962C8B-B14F-4D97-AF65-F5344CB8AC3E}">
        <p14:creationId xmlns:p14="http://schemas.microsoft.com/office/powerpoint/2010/main" val="4124955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1186986" y="2643074"/>
            <a:ext cx="7263861" cy="1564121"/>
          </a:xfrm>
        </p:spPr>
        <p:txBody>
          <a:bodyPr vert="horz" wrap="square" lIns="128016" tIns="64008" rIns="128016" bIns="64008" rtlCol="0" anchor="t">
            <a:noAutofit/>
          </a:bodyPr>
          <a:lstStyle/>
          <a:p>
            <a:pPr defTabSz="1280160"/>
            <a:r>
              <a:rPr lang="en-US" dirty="0">
                <a:solidFill>
                  <a:srgbClr val="021A32"/>
                </a:solidFill>
              </a:rPr>
              <a:t>DEVOPS - business DRIVERS</a:t>
            </a:r>
            <a:br>
              <a:rPr lang="en-US" kern="1200" dirty="0">
                <a:solidFill>
                  <a:srgbClr val="021A32"/>
                </a:solidFill>
                <a:latin typeface="+mj-lt"/>
                <a:cs typeface="Arial"/>
              </a:rPr>
            </a:br>
            <a:endParaRPr lang="en-US" kern="1200" dirty="0">
              <a:solidFill>
                <a:srgbClr val="000000"/>
              </a:solidFill>
              <a:latin typeface="+mj-lt"/>
              <a:cs typeface="Arial"/>
            </a:endParaRPr>
          </a:p>
        </p:txBody>
      </p:sp>
    </p:spTree>
    <p:custDataLst>
      <p:tags r:id="rId1"/>
    </p:custDataLst>
    <p:extLst>
      <p:ext uri="{BB962C8B-B14F-4D97-AF65-F5344CB8AC3E}">
        <p14:creationId xmlns:p14="http://schemas.microsoft.com/office/powerpoint/2010/main" val="16022799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a:xfrm>
            <a:off x="1186986" y="2643074"/>
            <a:ext cx="7156642" cy="1564121"/>
          </a:xfrm>
        </p:spPr>
        <p:txBody>
          <a:bodyPr vert="horz" wrap="square" lIns="128016" tIns="64008" rIns="128016" bIns="64008" rtlCol="0" anchor="t">
            <a:noAutofit/>
          </a:bodyPr>
          <a:lstStyle/>
          <a:p>
            <a:pPr defTabSz="1280160"/>
            <a:r>
              <a:rPr lang="en-US" sz="5040" dirty="0">
                <a:solidFill>
                  <a:srgbClr val="000000"/>
                </a:solidFill>
              </a:rPr>
              <a:t>Recommendations and ROAD map</a:t>
            </a:r>
            <a:br>
              <a:rPr lang="en-US" sz="5040" dirty="0">
                <a:solidFill>
                  <a:srgbClr val="000000"/>
                </a:solidFill>
              </a:rPr>
            </a:br>
            <a:endParaRPr lang="en-US" sz="5040" dirty="0">
              <a:solidFill>
                <a:srgbClr val="000000"/>
              </a:solidFill>
            </a:endParaRPr>
          </a:p>
        </p:txBody>
      </p:sp>
    </p:spTree>
    <p:custDataLst>
      <p:tags r:id="rId1"/>
    </p:custDataLst>
    <p:extLst>
      <p:ext uri="{BB962C8B-B14F-4D97-AF65-F5344CB8AC3E}">
        <p14:creationId xmlns:p14="http://schemas.microsoft.com/office/powerpoint/2010/main" val="23626564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1D7527D6-0044-5D48-870F-775C2CDDEB22}"/>
              </a:ext>
            </a:extLst>
          </p:cNvPr>
          <p:cNvPicPr>
            <a:picLocks noGrp="1" noChangeAspect="1"/>
          </p:cNvPicPr>
          <p:nvPr>
            <p:ph type="pic" sz="quarter" idx="14"/>
          </p:nvPr>
        </p:nvPicPr>
        <p:blipFill rotWithShape="1">
          <a:blip r:embed="rId3"/>
          <a:srcRect l="13915" r="13915"/>
          <a:stretch/>
        </p:blipFill>
        <p:spPr/>
      </p:pic>
      <p:sp>
        <p:nvSpPr>
          <p:cNvPr id="6" name="Title 5"/>
          <p:cNvSpPr>
            <a:spLocks noGrp="1"/>
          </p:cNvSpPr>
          <p:nvPr>
            <p:ph type="ctrTitle"/>
          </p:nvPr>
        </p:nvSpPr>
        <p:spPr/>
        <p:txBody>
          <a:bodyPr/>
          <a:lstStyle/>
          <a:p>
            <a:r>
              <a:rPr lang="en-US" dirty="0"/>
              <a:t>Thank You</a:t>
            </a:r>
          </a:p>
        </p:txBody>
      </p:sp>
    </p:spTree>
    <p:custDataLst>
      <p:tags r:id="rId1"/>
    </p:custDataLst>
    <p:extLst>
      <p:ext uri="{BB962C8B-B14F-4D97-AF65-F5344CB8AC3E}">
        <p14:creationId xmlns:p14="http://schemas.microsoft.com/office/powerpoint/2010/main" val="21377507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1097" y="1078896"/>
            <a:ext cx="11513747" cy="557717"/>
          </a:xfrm>
        </p:spPr>
        <p:txBody>
          <a:bodyPr/>
          <a:lstStyle/>
          <a:p>
            <a:r>
              <a:rPr lang="en-US" dirty="0"/>
              <a:t>DevOps Business Drivers</a:t>
            </a:r>
          </a:p>
        </p:txBody>
      </p:sp>
      <p:graphicFrame>
        <p:nvGraphicFramePr>
          <p:cNvPr id="7" name="Table 6">
            <a:extLst>
              <a:ext uri="{FF2B5EF4-FFF2-40B4-BE49-F238E27FC236}">
                <a16:creationId xmlns:a16="http://schemas.microsoft.com/office/drawing/2014/main" id="{22F88336-A800-4587-8858-76E425C65B75}"/>
              </a:ext>
            </a:extLst>
          </p:cNvPr>
          <p:cNvGraphicFramePr>
            <a:graphicFrameLocks noGrp="1"/>
          </p:cNvGraphicFramePr>
          <p:nvPr>
            <p:extLst>
              <p:ext uri="{D42A27DB-BD31-4B8C-83A1-F6EECF244321}">
                <p14:modId xmlns:p14="http://schemas.microsoft.com/office/powerpoint/2010/main" val="2478594856"/>
              </p:ext>
            </p:extLst>
          </p:nvPr>
        </p:nvGraphicFramePr>
        <p:xfrm>
          <a:off x="706757" y="1478462"/>
          <a:ext cx="11116385" cy="5683695"/>
        </p:xfrm>
        <a:graphic>
          <a:graphicData uri="http://schemas.openxmlformats.org/drawingml/2006/table">
            <a:tbl>
              <a:tblPr firstRow="1" bandRow="1">
                <a:tableStyleId>{2D5ABB26-0587-4C30-8999-92F81FD0307C}</a:tableStyleId>
              </a:tblPr>
              <a:tblGrid>
                <a:gridCol w="1964882">
                  <a:extLst>
                    <a:ext uri="{9D8B030D-6E8A-4147-A177-3AD203B41FA5}">
                      <a16:colId xmlns:a16="http://schemas.microsoft.com/office/drawing/2014/main" val="20000"/>
                    </a:ext>
                  </a:extLst>
                </a:gridCol>
                <a:gridCol w="9151503">
                  <a:extLst>
                    <a:ext uri="{9D8B030D-6E8A-4147-A177-3AD203B41FA5}">
                      <a16:colId xmlns:a16="http://schemas.microsoft.com/office/drawing/2014/main" val="20001"/>
                    </a:ext>
                  </a:extLst>
                </a:gridCol>
              </a:tblGrid>
              <a:tr h="1379809">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endParaRPr lang="en-US" sz="1400" dirty="0">
                        <a:solidFill>
                          <a:schemeClr val="bg2"/>
                        </a:solidFill>
                        <a:latin typeface="Century Gothic" panose="020B0502020202020204" pitchFamily="34" charset="0"/>
                      </a:endParaRPr>
                    </a:p>
                  </a:txBody>
                  <a:tcPr marL="107892" marR="215786" marT="107892" marB="53946">
                    <a:lnR w="12700" cap="flat" cmpd="sng" algn="ctr">
                      <a:solidFill>
                        <a:srgbClr val="FFFFFF"/>
                      </a:solidFill>
                      <a:prstDash val="solid"/>
                      <a:round/>
                      <a:headEnd type="none" w="med" len="med"/>
                      <a:tailEnd type="none" w="med" len="med"/>
                    </a:lnR>
                    <a:lnB w="28575" cap="flat" cmpd="sng" algn="ctr">
                      <a:solidFill>
                        <a:srgbClr val="CCCCCC"/>
                      </a:solid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kern="1200" dirty="0">
                          <a:solidFill>
                            <a:schemeClr val="bg2"/>
                          </a:solidFill>
                          <a:latin typeface="Arial"/>
                          <a:ea typeface="Cambria"/>
                          <a:cs typeface="Century Gothic"/>
                        </a:rPr>
                        <a:t>Cost</a:t>
                      </a: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Rising TCO of hardware and software</a:t>
                      </a: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Eliminate waste up &amp; down Apps &amp; Infra lifecycles, Infrastructure Stability</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0"/>
                  </a:ext>
                </a:extLst>
              </a:tr>
              <a:tr h="1898744">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endParaRPr lang="en-US" sz="14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dirty="0">
                          <a:solidFill>
                            <a:schemeClr val="bg2"/>
                          </a:solidFill>
                          <a:latin typeface="Arial"/>
                          <a:ea typeface="Cambria"/>
                          <a:cs typeface="Century Gothic"/>
                        </a:rPr>
                        <a:t>Agility</a:t>
                      </a: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Getting new products to the market sooner - support Sales pipeline</a:t>
                      </a: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Lowering cost by</a:t>
                      </a:r>
                      <a:r>
                        <a:rPr lang="en-US" sz="2000" baseline="0" dirty="0">
                          <a:solidFill>
                            <a:schemeClr val="bg2"/>
                          </a:solidFill>
                          <a:latin typeface="Arial"/>
                          <a:sym typeface="Wingdings" pitchFamily="2" charset="2"/>
                        </a:rPr>
                        <a:t> having more stable platform</a:t>
                      </a:r>
                    </a:p>
                    <a:p>
                      <a:pPr marL="182880" marR="0" indent="-182880" algn="l" rtl="0">
                        <a:lnSpc>
                          <a:spcPct val="100000"/>
                        </a:lnSpc>
                        <a:spcBef>
                          <a:spcPts val="0"/>
                        </a:spcBef>
                        <a:spcAft>
                          <a:spcPts val="300"/>
                        </a:spcAft>
                        <a:buClr>
                          <a:schemeClr val="accent2"/>
                        </a:buClr>
                        <a:buFont typeface="Courier New" panose="02070309020205020404" pitchFamily="49" charset="0"/>
                        <a:buChar char="o"/>
                      </a:pPr>
                      <a:r>
                        <a:rPr lang="en-US" sz="2000" baseline="0" dirty="0">
                          <a:solidFill>
                            <a:schemeClr val="bg2"/>
                          </a:solidFill>
                          <a:latin typeface="Arial"/>
                          <a:sym typeface="Wingdings" pitchFamily="2" charset="2"/>
                        </a:rPr>
                        <a:t>Built for the customer</a:t>
                      </a:r>
                      <a:r>
                        <a:rPr lang="en-US" sz="2000" baseline="0" dirty="0">
                          <a:solidFill>
                            <a:schemeClr val="bg2"/>
                          </a:solidFill>
                          <a:latin typeface="Arial"/>
                        </a:rPr>
                        <a:t> </a:t>
                      </a:r>
                      <a:endParaRPr lang="en-US" sz="2000" baseline="0" dirty="0">
                        <a:solidFill>
                          <a:schemeClr val="bg2"/>
                        </a:solidFill>
                        <a:latin typeface="Arial"/>
                        <a:sym typeface="Wingdings" pitchFamily="2" charset="2"/>
                      </a:endParaRP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1"/>
                  </a:ext>
                </a:extLst>
              </a:tr>
              <a:tr h="1027765">
                <a:tc>
                  <a:txBody>
                    <a:bodyPr/>
                    <a:lstStyle/>
                    <a:p>
                      <a:pPr marL="0" marR="0" indent="0" algn="l" defTabSz="457146" rtl="0" eaLnBrk="1" fontAlgn="auto" latinLnBrk="0" hangingPunct="1">
                        <a:lnSpc>
                          <a:spcPct val="100000"/>
                        </a:lnSpc>
                        <a:spcBef>
                          <a:spcPts val="0"/>
                        </a:spcBef>
                        <a:spcAft>
                          <a:spcPts val="0"/>
                        </a:spcAft>
                        <a:buClrTx/>
                        <a:buSzTx/>
                        <a:buFontTx/>
                        <a:buNone/>
                        <a:tabLst/>
                        <a:defRPr/>
                      </a:pPr>
                      <a:endParaRPr lang="en-US" sz="13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dirty="0">
                          <a:solidFill>
                            <a:schemeClr val="bg2"/>
                          </a:solidFill>
                          <a:latin typeface="Arial"/>
                          <a:ea typeface="Cambria"/>
                          <a:cs typeface="Century Gothic"/>
                        </a:rPr>
                        <a:t>Elasticity</a:t>
                      </a: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Predictive analysis and Scalability on-demand</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2"/>
                  </a:ext>
                </a:extLst>
              </a:tr>
              <a:tr h="1377377">
                <a:tc>
                  <a:txBody>
                    <a:bodyPr/>
                    <a:lstStyle/>
                    <a:p>
                      <a:pPr marL="0" marR="0" indent="0" algn="l" defTabSz="457146" rtl="0" eaLnBrk="1" fontAlgn="auto" latinLnBrk="0" hangingPunct="1">
                        <a:lnSpc>
                          <a:spcPct val="100000"/>
                        </a:lnSpc>
                        <a:spcBef>
                          <a:spcPts val="0"/>
                        </a:spcBef>
                        <a:spcAft>
                          <a:spcPts val="0"/>
                        </a:spcAft>
                        <a:buClrTx/>
                        <a:buSzTx/>
                        <a:buFontTx/>
                        <a:buNone/>
                        <a:tabLst/>
                        <a:defRPr/>
                      </a:pPr>
                      <a:endParaRPr lang="en-US" sz="13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no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dirty="0">
                          <a:solidFill>
                            <a:schemeClr val="bg2"/>
                          </a:solidFill>
                          <a:latin typeface="Arial"/>
                          <a:ea typeface="Cambria"/>
                          <a:cs typeface="Century Gothic"/>
                        </a:rPr>
                        <a:t>Security</a:t>
                      </a:r>
                      <a:r>
                        <a:rPr lang="en-US" sz="2000" b="1" dirty="0">
                          <a:solidFill>
                            <a:schemeClr val="bg2"/>
                          </a:solidFill>
                          <a:latin typeface="Arial"/>
                          <a:ea typeface="Cambria"/>
                        </a:rPr>
                        <a:t>/Compliance/Regulatory requirements</a:t>
                      </a:r>
                    </a:p>
                    <a:p>
                      <a:pPr marL="182880" marR="0" indent="-182880" algn="l" defTabSz="457146" rtl="0" eaLnBrk="1" fontAlgn="auto" latinLnBrk="0" hangingPunct="1">
                        <a:lnSpc>
                          <a:spcPct val="100000"/>
                        </a:lnSpc>
                        <a:spcBef>
                          <a:spcPts val="0"/>
                        </a:spcBef>
                        <a:spcAft>
                          <a:spcPts val="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Manage against evolving vulnerabilities/threats</a:t>
                      </a:r>
                    </a:p>
                    <a:p>
                      <a:pPr marL="182880" marR="0" indent="-182880" algn="l" defTabSz="457146" rtl="0" eaLnBrk="1" fontAlgn="auto" latinLnBrk="0" hangingPunct="1">
                        <a:lnSpc>
                          <a:spcPct val="100000"/>
                        </a:lnSpc>
                        <a:spcBef>
                          <a:spcPts val="0"/>
                        </a:spcBef>
                        <a:spcAft>
                          <a:spcPts val="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Less time on remediating security issues</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noFill/>
                      <a:prstDash val="sysDot"/>
                      <a:round/>
                      <a:headEnd type="none" w="med" len="med"/>
                      <a:tailEnd type="none" w="med" len="med"/>
                    </a:lnB>
                  </a:tcPr>
                </a:tc>
                <a:extLst>
                  <a:ext uri="{0D108BD9-81ED-4DB2-BD59-A6C34878D82A}">
                    <a16:rowId xmlns:a16="http://schemas.microsoft.com/office/drawing/2014/main" val="10003"/>
                  </a:ext>
                </a:extLst>
              </a:tr>
            </a:tbl>
          </a:graphicData>
        </a:graphic>
      </p:graphicFrame>
      <p:pic>
        <p:nvPicPr>
          <p:cNvPr id="8" name="Picture 7">
            <a:extLst>
              <a:ext uri="{FF2B5EF4-FFF2-40B4-BE49-F238E27FC236}">
                <a16:creationId xmlns:a16="http://schemas.microsoft.com/office/drawing/2014/main" id="{7DF76218-55FB-41D0-AF1F-287F2A6C2AA9}"/>
              </a:ext>
            </a:extLst>
          </p:cNvPr>
          <p:cNvPicPr>
            <a:picLocks noChangeAspect="1"/>
          </p:cNvPicPr>
          <p:nvPr/>
        </p:nvPicPr>
        <p:blipFill>
          <a:blip r:embed="rId3">
            <a:grayscl/>
            <a:extLst>
              <a:ext uri="{28A0092B-C50C-407E-A947-70E740481C1C}">
                <a14:useLocalDpi xmlns:a14="http://schemas.microsoft.com/office/drawing/2010/main" val="0"/>
              </a:ext>
            </a:extLst>
          </a:blip>
          <a:stretch>
            <a:fillRect/>
          </a:stretch>
        </p:blipFill>
        <p:spPr>
          <a:xfrm>
            <a:off x="813210" y="5888984"/>
            <a:ext cx="699598" cy="699598"/>
          </a:xfrm>
          <a:prstGeom prst="rect">
            <a:avLst/>
          </a:prstGeom>
        </p:spPr>
      </p:pic>
      <p:pic>
        <p:nvPicPr>
          <p:cNvPr id="9" name="Picture 8">
            <a:extLst>
              <a:ext uri="{FF2B5EF4-FFF2-40B4-BE49-F238E27FC236}">
                <a16:creationId xmlns:a16="http://schemas.microsoft.com/office/drawing/2014/main" id="{6FD8A04D-60A0-42AD-804E-13673D60CA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8358" y="3194442"/>
            <a:ext cx="956598" cy="912569"/>
          </a:xfrm>
          <a:prstGeom prst="rect">
            <a:avLst/>
          </a:prstGeom>
        </p:spPr>
      </p:pic>
      <p:pic>
        <p:nvPicPr>
          <p:cNvPr id="10" name="Picture 9">
            <a:extLst>
              <a:ext uri="{FF2B5EF4-FFF2-40B4-BE49-F238E27FC236}">
                <a16:creationId xmlns:a16="http://schemas.microsoft.com/office/drawing/2014/main" id="{44727DA9-E334-4449-AD43-F4198BD17E9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665" y="4795402"/>
            <a:ext cx="955422" cy="699598"/>
          </a:xfrm>
          <a:prstGeom prst="rect">
            <a:avLst/>
          </a:prstGeom>
        </p:spPr>
      </p:pic>
      <p:pic>
        <p:nvPicPr>
          <p:cNvPr id="11" name="Picture 10">
            <a:extLst>
              <a:ext uri="{FF2B5EF4-FFF2-40B4-BE49-F238E27FC236}">
                <a16:creationId xmlns:a16="http://schemas.microsoft.com/office/drawing/2014/main" id="{98C9AEE8-1936-4A05-9595-08624220260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8580" y="1714978"/>
            <a:ext cx="613691" cy="912569"/>
          </a:xfrm>
          <a:prstGeom prst="rect">
            <a:avLst/>
          </a:prstGeom>
        </p:spPr>
      </p:pic>
      <p:sp>
        <p:nvSpPr>
          <p:cNvPr id="12" name="Slide Number Placeholder 2">
            <a:extLst>
              <a:ext uri="{FF2B5EF4-FFF2-40B4-BE49-F238E27FC236}">
                <a16:creationId xmlns:a16="http://schemas.microsoft.com/office/drawing/2014/main" id="{EF760F68-659D-4876-AADE-34DFBBE21165}"/>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4</a:t>
            </a:fld>
            <a:endParaRPr lang="en-US" dirty="0"/>
          </a:p>
        </p:txBody>
      </p:sp>
    </p:spTree>
    <p:custDataLst>
      <p:tags r:id="rId1"/>
    </p:custDataLst>
    <p:extLst>
      <p:ext uri="{BB962C8B-B14F-4D97-AF65-F5344CB8AC3E}">
        <p14:creationId xmlns:p14="http://schemas.microsoft.com/office/powerpoint/2010/main" val="886177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1097" y="1078896"/>
            <a:ext cx="11513747" cy="557717"/>
          </a:xfrm>
        </p:spPr>
        <p:txBody>
          <a:bodyPr/>
          <a:lstStyle/>
          <a:p>
            <a:r>
              <a:rPr lang="en-US" dirty="0"/>
              <a:t>DevOps Business Drivers</a:t>
            </a:r>
            <a:r>
              <a:rPr lang="en-US" dirty="0">
                <a:cs typeface="Arial"/>
              </a:rPr>
              <a:t> (Cont.)</a:t>
            </a:r>
            <a:endParaRPr lang="en-US" dirty="0"/>
          </a:p>
        </p:txBody>
      </p:sp>
      <p:graphicFrame>
        <p:nvGraphicFramePr>
          <p:cNvPr id="7" name="Table 6">
            <a:extLst>
              <a:ext uri="{FF2B5EF4-FFF2-40B4-BE49-F238E27FC236}">
                <a16:creationId xmlns:a16="http://schemas.microsoft.com/office/drawing/2014/main" id="{22F88336-A800-4587-8858-76E425C65B75}"/>
              </a:ext>
            </a:extLst>
          </p:cNvPr>
          <p:cNvGraphicFramePr>
            <a:graphicFrameLocks noGrp="1"/>
          </p:cNvGraphicFramePr>
          <p:nvPr>
            <p:extLst>
              <p:ext uri="{D42A27DB-BD31-4B8C-83A1-F6EECF244321}">
                <p14:modId xmlns:p14="http://schemas.microsoft.com/office/powerpoint/2010/main" val="4139393200"/>
              </p:ext>
            </p:extLst>
          </p:nvPr>
        </p:nvGraphicFramePr>
        <p:xfrm>
          <a:off x="706757" y="1655067"/>
          <a:ext cx="11116385" cy="5411058"/>
        </p:xfrm>
        <a:graphic>
          <a:graphicData uri="http://schemas.openxmlformats.org/drawingml/2006/table">
            <a:tbl>
              <a:tblPr firstRow="1" bandRow="1">
                <a:tableStyleId>{2D5ABB26-0587-4C30-8999-92F81FD0307C}</a:tableStyleId>
              </a:tblPr>
              <a:tblGrid>
                <a:gridCol w="1964882">
                  <a:extLst>
                    <a:ext uri="{9D8B030D-6E8A-4147-A177-3AD203B41FA5}">
                      <a16:colId xmlns:a16="http://schemas.microsoft.com/office/drawing/2014/main" val="20000"/>
                    </a:ext>
                  </a:extLst>
                </a:gridCol>
                <a:gridCol w="9151503">
                  <a:extLst>
                    <a:ext uri="{9D8B030D-6E8A-4147-A177-3AD203B41FA5}">
                      <a16:colId xmlns:a16="http://schemas.microsoft.com/office/drawing/2014/main" val="20001"/>
                    </a:ext>
                  </a:extLst>
                </a:gridCol>
              </a:tblGrid>
              <a:tr h="1379809">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endParaRPr lang="en-US" sz="1400" dirty="0">
                        <a:solidFill>
                          <a:schemeClr val="bg2"/>
                        </a:solidFill>
                        <a:latin typeface="Century Gothic" panose="020B0502020202020204" pitchFamily="34" charset="0"/>
                      </a:endParaRPr>
                    </a:p>
                  </a:txBody>
                  <a:tcPr marL="107892" marR="215786" marT="107892" marB="53946">
                    <a:lnR w="12700" cap="flat" cmpd="sng" algn="ctr">
                      <a:solidFill>
                        <a:srgbClr val="FFFFFF"/>
                      </a:solidFill>
                      <a:prstDash val="solid"/>
                      <a:round/>
                      <a:headEnd type="none" w="med" len="med"/>
                      <a:tailEnd type="none" w="med" len="med"/>
                    </a:lnR>
                    <a:lnB w="28575" cap="flat" cmpd="sng" algn="ctr">
                      <a:solidFill>
                        <a:srgbClr val="CCCCCC"/>
                      </a:solid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kern="1200" dirty="0">
                          <a:solidFill>
                            <a:schemeClr val="bg2"/>
                          </a:solidFill>
                          <a:latin typeface="Arial"/>
                          <a:ea typeface="Cambria"/>
                        </a:rPr>
                        <a:t>Quality</a:t>
                      </a:r>
                      <a:endParaRPr lang="en-US" sz="2000" dirty="0">
                        <a:solidFill>
                          <a:schemeClr val="bg2"/>
                        </a:solidFill>
                        <a:latin typeface="Arial"/>
                      </a:endParaRPr>
                    </a:p>
                    <a:p>
                      <a:pPr marL="182880" marR="0" indent="-182880" algn="l" defTabSz="457146" rtl="0"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b="0" i="0" u="none" strike="noStrike" noProof="0" dirty="0">
                          <a:solidFill>
                            <a:schemeClr val="bg2"/>
                          </a:solidFill>
                          <a:latin typeface="Arial"/>
                          <a:sym typeface="Wingdings" pitchFamily="2" charset="2"/>
                        </a:rPr>
                        <a:t>Built into all phases of development</a:t>
                      </a:r>
                    </a:p>
                    <a:p>
                      <a:pPr marL="182880" marR="0" lvl="0" indent="-182880" algn="l" defTabSz="457146"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b="0" i="0" u="none" strike="noStrike" noProof="0" dirty="0">
                          <a:solidFill>
                            <a:schemeClr val="bg2"/>
                          </a:solidFill>
                          <a:latin typeface="Arial"/>
                          <a:sym typeface="Wingdings" pitchFamily="2" charset="2"/>
                        </a:rPr>
                        <a:t>Automated tests (Unit, Integration, and Regression)</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0"/>
                  </a:ext>
                </a:extLst>
              </a:tr>
              <a:tr h="1028699">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endParaRPr lang="en-US" sz="14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tc>
                  <a:txBody>
                    <a:bodyPr/>
                    <a:lstStyle/>
                    <a:p>
                      <a:pPr marL="0" marR="0" indent="0" algn="l" defTabSz="457146" rtl="0" eaLnBrk="1" fontAlgn="auto" latinLnBrk="0" hangingPunct="1">
                        <a:lnSpc>
                          <a:spcPct val="100000"/>
                        </a:lnSpc>
                        <a:spcBef>
                          <a:spcPts val="0"/>
                        </a:spcBef>
                        <a:spcAft>
                          <a:spcPts val="600"/>
                        </a:spcAft>
                        <a:buClrTx/>
                        <a:buSzTx/>
                        <a:buFontTx/>
                        <a:buNone/>
                        <a:tabLst/>
                        <a:defRPr/>
                      </a:pPr>
                      <a:r>
                        <a:rPr lang="en-US" sz="2000" b="1" dirty="0">
                          <a:solidFill>
                            <a:schemeClr val="bg2"/>
                          </a:solidFill>
                          <a:latin typeface="Arial"/>
                          <a:ea typeface="Cambria"/>
                          <a:cs typeface="Century Gothic"/>
                        </a:rPr>
                        <a:t>Visibility</a:t>
                      </a:r>
                    </a:p>
                    <a:p>
                      <a:pPr marL="182880" marR="0" lvl="0" indent="-182880" algn="l" defTabSz="457146" eaLnBrk="1" fontAlgn="auto" latinLnBrk="0" hangingPunct="1">
                        <a:lnSpc>
                          <a:spcPct val="100000"/>
                        </a:lnSpc>
                        <a:spcBef>
                          <a:spcPts val="0"/>
                        </a:spcBef>
                        <a:spcAft>
                          <a:spcPts val="300"/>
                        </a:spcAft>
                        <a:buClr>
                          <a:schemeClr val="accent6"/>
                        </a:buClr>
                        <a:buSzTx/>
                        <a:buFont typeface="Courier New" panose="02070309020205020404" pitchFamily="49" charset="0"/>
                        <a:buChar char="o"/>
                        <a:tabLst/>
                        <a:defRPr/>
                      </a:pPr>
                      <a:r>
                        <a:rPr lang="en-US" sz="2000" dirty="0">
                          <a:solidFill>
                            <a:schemeClr val="bg2"/>
                          </a:solidFill>
                          <a:latin typeface="Arial"/>
                          <a:sym typeface="Wingdings" pitchFamily="2" charset="2"/>
                        </a:rPr>
                        <a:t>Traceability</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1"/>
                  </a:ext>
                </a:extLst>
              </a:tr>
              <a:tr h="1625173">
                <a:tc>
                  <a:txBody>
                    <a:bodyPr/>
                    <a:lstStyle/>
                    <a:p>
                      <a:pPr marL="0" marR="0" indent="0" algn="l" defTabSz="457146" rtl="0" eaLnBrk="1" fontAlgn="auto" latinLnBrk="0" hangingPunct="1">
                        <a:lnSpc>
                          <a:spcPct val="100000"/>
                        </a:lnSpc>
                        <a:spcBef>
                          <a:spcPts val="0"/>
                        </a:spcBef>
                        <a:spcAft>
                          <a:spcPts val="0"/>
                        </a:spcAft>
                        <a:buClrTx/>
                        <a:buSzTx/>
                        <a:buFontTx/>
                        <a:buNone/>
                        <a:tabLst/>
                        <a:defRPr/>
                      </a:pPr>
                      <a:endParaRPr lang="en-US" sz="13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tc>
                  <a:txBody>
                    <a:bodyPr/>
                    <a:lstStyle/>
                    <a:p>
                      <a:pPr lvl="0" algn="l" defTabSz="457146" eaLnBrk="1" fontAlgn="auto" latinLnBrk="0" hangingPunct="1">
                        <a:buClrTx/>
                        <a:buSzTx/>
                        <a:buNone/>
                        <a:tabLst/>
                        <a:defRPr/>
                      </a:pPr>
                      <a:r>
                        <a:rPr lang="en-US" sz="2000" b="1" dirty="0">
                          <a:solidFill>
                            <a:schemeClr val="bg2"/>
                          </a:solidFill>
                          <a:latin typeface="Arial"/>
                          <a:ea typeface="Cambria"/>
                        </a:rPr>
                        <a:t>Faster value delivery </a:t>
                      </a:r>
                    </a:p>
                    <a:p>
                      <a:pPr marL="182880" marR="0" lvl="0" indent="-182880" algn="l" defTabSz="457146" eaLnBrk="1" fontAlgn="auto" latinLnBrk="0" hangingPunct="1">
                        <a:lnSpc>
                          <a:spcPct val="100000"/>
                        </a:lnSpc>
                        <a:spcBef>
                          <a:spcPts val="0"/>
                        </a:spcBef>
                        <a:spcAft>
                          <a:spcPts val="300"/>
                        </a:spcAft>
                        <a:buClr>
                          <a:schemeClr val="accent2"/>
                        </a:buClr>
                        <a:buSzTx/>
                        <a:buFont typeface="Courier New" panose="02070309020205020404" pitchFamily="49" charset="0"/>
                        <a:buChar char="o"/>
                        <a:tabLst/>
                        <a:defRPr/>
                      </a:pPr>
                      <a:r>
                        <a:rPr lang="en-US" sz="2000" dirty="0">
                          <a:solidFill>
                            <a:schemeClr val="bg2"/>
                          </a:solidFill>
                          <a:latin typeface="Arial"/>
                          <a:sym typeface="Wingdings" pitchFamily="2" charset="2"/>
                        </a:rPr>
                        <a:t>Faster feedback Cycles</a:t>
                      </a:r>
                    </a:p>
                    <a:p>
                      <a:pPr marL="182880" marR="0" lvl="0" indent="-182880" algn="l" defTabSz="457146" eaLnBrk="1" fontAlgn="auto" latinLnBrk="0" hangingPunct="1">
                        <a:lnSpc>
                          <a:spcPct val="100000"/>
                        </a:lnSpc>
                        <a:spcBef>
                          <a:spcPts val="0"/>
                        </a:spcBef>
                        <a:spcAft>
                          <a:spcPts val="300"/>
                        </a:spcAft>
                        <a:buClr>
                          <a:schemeClr val="accent2"/>
                        </a:buClr>
                        <a:buSzTx/>
                        <a:buFont typeface="Courier New" panose="02070309020205020404" pitchFamily="49" charset="0"/>
                        <a:buChar char="o"/>
                        <a:tabLst/>
                        <a:defRPr/>
                      </a:pPr>
                      <a:r>
                        <a:rPr lang="en-US" sz="2000" dirty="0">
                          <a:solidFill>
                            <a:schemeClr val="bg2"/>
                          </a:solidFill>
                          <a:latin typeface="Arial"/>
                          <a:sym typeface="Wingdings" pitchFamily="2" charset="2"/>
                        </a:rPr>
                        <a:t>Accelerate Velocity</a:t>
                      </a:r>
                    </a:p>
                    <a:p>
                      <a:pPr marL="182880" marR="0" lvl="0" indent="-182880" algn="l" defTabSz="457146" eaLnBrk="1" fontAlgn="auto" latinLnBrk="0" hangingPunct="1">
                        <a:lnSpc>
                          <a:spcPct val="100000"/>
                        </a:lnSpc>
                        <a:spcBef>
                          <a:spcPts val="0"/>
                        </a:spcBef>
                        <a:spcAft>
                          <a:spcPts val="300"/>
                        </a:spcAft>
                        <a:buClr>
                          <a:schemeClr val="accent2"/>
                        </a:buClr>
                        <a:buSzTx/>
                        <a:buFont typeface="Courier New" panose="02070309020205020404" pitchFamily="49" charset="0"/>
                        <a:buChar char="o"/>
                        <a:tabLst/>
                        <a:defRPr/>
                      </a:pPr>
                      <a:r>
                        <a:rPr lang="en-US" sz="2000" dirty="0">
                          <a:solidFill>
                            <a:schemeClr val="bg2"/>
                          </a:solidFill>
                          <a:latin typeface="Arial"/>
                          <a:sym typeface="Wingdings" pitchFamily="2" charset="2"/>
                        </a:rPr>
                        <a:t>Increased collaboration</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solidFill>
                        <a:srgbClr val="CCCCCC"/>
                      </a:solidFill>
                      <a:prstDash val="sysDot"/>
                      <a:round/>
                      <a:headEnd type="none" w="med" len="med"/>
                      <a:tailEnd type="none" w="med" len="med"/>
                    </a:lnB>
                  </a:tcPr>
                </a:tc>
                <a:extLst>
                  <a:ext uri="{0D108BD9-81ED-4DB2-BD59-A6C34878D82A}">
                    <a16:rowId xmlns:a16="http://schemas.microsoft.com/office/drawing/2014/main" val="10002"/>
                  </a:ext>
                </a:extLst>
              </a:tr>
              <a:tr h="1377377">
                <a:tc>
                  <a:txBody>
                    <a:bodyPr/>
                    <a:lstStyle/>
                    <a:p>
                      <a:pPr marL="0" marR="0" indent="0" algn="l" defTabSz="457146" rtl="0" eaLnBrk="1" fontAlgn="auto" latinLnBrk="0" hangingPunct="1">
                        <a:lnSpc>
                          <a:spcPct val="100000"/>
                        </a:lnSpc>
                        <a:spcBef>
                          <a:spcPts val="0"/>
                        </a:spcBef>
                        <a:spcAft>
                          <a:spcPts val="0"/>
                        </a:spcAft>
                        <a:buClrTx/>
                        <a:buSzTx/>
                        <a:buFontTx/>
                        <a:buNone/>
                        <a:tabLst/>
                        <a:defRPr/>
                      </a:pPr>
                      <a:endParaRPr lang="en-US" sz="1300" dirty="0">
                        <a:solidFill>
                          <a:schemeClr val="bg2"/>
                        </a:solidFill>
                        <a:latin typeface="Century Gothic" panose="020B0502020202020204" pitchFamily="34" charset="0"/>
                        <a:sym typeface="Wingdings" pitchFamily="2" charset="2"/>
                      </a:endParaRPr>
                    </a:p>
                  </a:txBody>
                  <a:tcPr marL="107892" marR="215786" marT="107892" marB="53946">
                    <a:lnR w="12700" cap="flat" cmpd="sng" algn="ctr">
                      <a:solidFill>
                        <a:srgbClr val="FFFFFF"/>
                      </a:solidFill>
                      <a:prstDash val="solid"/>
                      <a:round/>
                      <a:headEnd type="none" w="med" len="med"/>
                      <a:tailEnd type="none" w="med" len="med"/>
                    </a:lnR>
                    <a:lnT w="28575" cap="flat" cmpd="sng" algn="ctr">
                      <a:solidFill>
                        <a:srgbClr val="CCCCCC"/>
                      </a:solidFill>
                      <a:prstDash val="sysDot"/>
                      <a:round/>
                      <a:headEnd type="none" w="med" len="med"/>
                      <a:tailEnd type="none" w="med" len="med"/>
                    </a:lnT>
                    <a:lnB w="28575" cap="flat" cmpd="sng" algn="ctr">
                      <a:noFill/>
                      <a:prstDash val="sysDot"/>
                      <a:round/>
                      <a:headEnd type="none" w="med" len="med"/>
                      <a:tailEnd type="none" w="med" len="med"/>
                    </a:lnB>
                  </a:tcPr>
                </a:tc>
                <a:tc>
                  <a:txBody>
                    <a:bodyPr/>
                    <a:lstStyle/>
                    <a:p>
                      <a:pPr marL="0" marR="0" lvl="0" indent="0" algn="l" defTabSz="457146" rtl="0" eaLnBrk="1" fontAlgn="auto" latinLnBrk="0" hangingPunct="1">
                        <a:lnSpc>
                          <a:spcPct val="100000"/>
                        </a:lnSpc>
                        <a:spcBef>
                          <a:spcPts val="0"/>
                        </a:spcBef>
                        <a:spcAft>
                          <a:spcPts val="600"/>
                        </a:spcAft>
                        <a:buClrTx/>
                        <a:buSzTx/>
                        <a:buFontTx/>
                        <a:buNone/>
                        <a:tabLst/>
                        <a:defRPr/>
                      </a:pPr>
                      <a:r>
                        <a:rPr lang="en-US" sz="2000" b="1" dirty="0">
                          <a:solidFill>
                            <a:schemeClr val="bg2"/>
                          </a:solidFill>
                          <a:latin typeface="Arial"/>
                          <a:ea typeface="Cambria"/>
                        </a:rPr>
                        <a:t>Data Governance</a:t>
                      </a:r>
                      <a:endParaRPr lang="en-US" sz="2000" b="0" dirty="0">
                        <a:solidFill>
                          <a:schemeClr val="bg2"/>
                        </a:solidFill>
                        <a:latin typeface="Arial"/>
                      </a:endParaRPr>
                    </a:p>
                    <a:p>
                      <a:pPr marL="342900" marR="0" lvl="0" indent="-342900" algn="l" defTabSz="457146" eaLnBrk="1" fontAlgn="auto" latinLnBrk="0" hangingPunct="1">
                        <a:lnSpc>
                          <a:spcPct val="100000"/>
                        </a:lnSpc>
                        <a:spcBef>
                          <a:spcPts val="0"/>
                        </a:spcBef>
                        <a:spcAft>
                          <a:spcPts val="600"/>
                        </a:spcAft>
                        <a:buClr>
                          <a:schemeClr val="accent6"/>
                        </a:buClr>
                        <a:buSzTx/>
                        <a:buFont typeface="Courier New"/>
                        <a:buChar char="o"/>
                        <a:tabLst/>
                        <a:defRPr/>
                      </a:pPr>
                      <a:r>
                        <a:rPr lang="en-US" sz="2000" b="0" dirty="0">
                          <a:solidFill>
                            <a:schemeClr val="bg2"/>
                          </a:solidFill>
                          <a:latin typeface="Arial"/>
                          <a:ea typeface="Cambria"/>
                          <a:sym typeface="Wingdings" pitchFamily="2" charset="2"/>
                        </a:rPr>
                        <a:t>Standard set of well-defined processes for Data Governance during DevOps Transformation</a:t>
                      </a:r>
                    </a:p>
                  </a:txBody>
                  <a:tcPr marL="215786" marR="215786" marT="161839" marB="161839" anchor="ctr">
                    <a:lnL w="12700" cap="flat" cmpd="sng" algn="ctr">
                      <a:solidFill>
                        <a:srgbClr val="FFFFFF"/>
                      </a:solidFill>
                      <a:prstDash val="solid"/>
                      <a:round/>
                      <a:headEnd type="none" w="med" len="med"/>
                      <a:tailEnd type="none" w="med" len="med"/>
                    </a:lnL>
                    <a:lnR w="28575" cap="flat" cmpd="sng" algn="ctr">
                      <a:noFill/>
                      <a:prstDash val="sysDot"/>
                      <a:round/>
                      <a:headEnd type="none" w="med" len="med"/>
                      <a:tailEnd type="none" w="med" len="med"/>
                    </a:lnR>
                    <a:lnT w="28575" cap="flat" cmpd="sng" algn="ctr">
                      <a:solidFill>
                        <a:srgbClr val="CCCCCC"/>
                      </a:solidFill>
                      <a:prstDash val="sysDot"/>
                      <a:round/>
                      <a:headEnd type="none" w="med" len="med"/>
                      <a:tailEnd type="none" w="med" len="med"/>
                    </a:lnT>
                    <a:lnB w="28575" cap="flat" cmpd="sng" algn="ctr">
                      <a:noFill/>
                      <a:prstDash val="sysDot"/>
                      <a:round/>
                      <a:headEnd type="none" w="med" len="med"/>
                      <a:tailEnd type="none" w="med" len="med"/>
                    </a:lnB>
                  </a:tcPr>
                </a:tc>
                <a:extLst>
                  <a:ext uri="{0D108BD9-81ED-4DB2-BD59-A6C34878D82A}">
                    <a16:rowId xmlns:a16="http://schemas.microsoft.com/office/drawing/2014/main" val="10003"/>
                  </a:ext>
                </a:extLst>
              </a:tr>
            </a:tbl>
          </a:graphicData>
        </a:graphic>
      </p:graphicFrame>
      <p:pic>
        <p:nvPicPr>
          <p:cNvPr id="2" name="Picture 3" descr="A close up of a sign&#10;&#10;Description generated with very high confidence">
            <a:extLst>
              <a:ext uri="{FF2B5EF4-FFF2-40B4-BE49-F238E27FC236}">
                <a16:creationId xmlns:a16="http://schemas.microsoft.com/office/drawing/2014/main" id="{88C907D4-E4EF-4570-88CC-82BF4090373B}"/>
              </a:ext>
            </a:extLst>
          </p:cNvPr>
          <p:cNvPicPr>
            <a:picLocks noChangeAspect="1"/>
          </p:cNvPicPr>
          <p:nvPr/>
        </p:nvPicPr>
        <p:blipFill>
          <a:blip r:embed="rId3"/>
          <a:stretch>
            <a:fillRect/>
          </a:stretch>
        </p:blipFill>
        <p:spPr>
          <a:xfrm>
            <a:off x="991235" y="2076619"/>
            <a:ext cx="862330" cy="564515"/>
          </a:xfrm>
          <a:prstGeom prst="rect">
            <a:avLst/>
          </a:prstGeom>
        </p:spPr>
      </p:pic>
      <p:pic>
        <p:nvPicPr>
          <p:cNvPr id="5" name="Picture 5" descr="A close up of a logo&#10;&#10;Description generated with high confidence">
            <a:extLst>
              <a:ext uri="{FF2B5EF4-FFF2-40B4-BE49-F238E27FC236}">
                <a16:creationId xmlns:a16="http://schemas.microsoft.com/office/drawing/2014/main" id="{B93F71A9-32B2-47B9-AF30-40E90AC9BB8A}"/>
              </a:ext>
            </a:extLst>
          </p:cNvPr>
          <p:cNvPicPr>
            <a:picLocks noChangeAspect="1"/>
          </p:cNvPicPr>
          <p:nvPr/>
        </p:nvPicPr>
        <p:blipFill>
          <a:blip r:embed="rId4"/>
          <a:stretch>
            <a:fillRect/>
          </a:stretch>
        </p:blipFill>
        <p:spPr>
          <a:xfrm>
            <a:off x="1059390" y="3188318"/>
            <a:ext cx="731945" cy="737871"/>
          </a:xfrm>
          <a:prstGeom prst="rect">
            <a:avLst/>
          </a:prstGeom>
        </p:spPr>
      </p:pic>
      <p:pic>
        <p:nvPicPr>
          <p:cNvPr id="8" name="Picture 8" descr="A close up of a logo&#10;&#10;Description generated with very high confidence">
            <a:extLst>
              <a:ext uri="{FF2B5EF4-FFF2-40B4-BE49-F238E27FC236}">
                <a16:creationId xmlns:a16="http://schemas.microsoft.com/office/drawing/2014/main" id="{D55963D6-DC1B-4ADF-8486-A61BF38E75EC}"/>
              </a:ext>
            </a:extLst>
          </p:cNvPr>
          <p:cNvPicPr>
            <a:picLocks noChangeAspect="1"/>
          </p:cNvPicPr>
          <p:nvPr/>
        </p:nvPicPr>
        <p:blipFill>
          <a:blip r:embed="rId5"/>
          <a:stretch>
            <a:fillRect/>
          </a:stretch>
        </p:blipFill>
        <p:spPr>
          <a:xfrm>
            <a:off x="1014943" y="4470741"/>
            <a:ext cx="767504" cy="823808"/>
          </a:xfrm>
          <a:prstGeom prst="rect">
            <a:avLst/>
          </a:prstGeom>
        </p:spPr>
      </p:pic>
      <p:pic>
        <p:nvPicPr>
          <p:cNvPr id="10" name="Picture 10">
            <a:extLst>
              <a:ext uri="{FF2B5EF4-FFF2-40B4-BE49-F238E27FC236}">
                <a16:creationId xmlns:a16="http://schemas.microsoft.com/office/drawing/2014/main" id="{81B98EED-141C-4C42-B98A-6BEB9A1D19F6}"/>
              </a:ext>
            </a:extLst>
          </p:cNvPr>
          <p:cNvPicPr>
            <a:picLocks noChangeAspect="1"/>
          </p:cNvPicPr>
          <p:nvPr/>
        </p:nvPicPr>
        <p:blipFill>
          <a:blip r:embed="rId6"/>
          <a:stretch>
            <a:fillRect/>
          </a:stretch>
        </p:blipFill>
        <p:spPr>
          <a:xfrm>
            <a:off x="1030500" y="5882558"/>
            <a:ext cx="825290" cy="813435"/>
          </a:xfrm>
          <a:prstGeom prst="rect">
            <a:avLst/>
          </a:prstGeom>
        </p:spPr>
      </p:pic>
      <p:sp>
        <p:nvSpPr>
          <p:cNvPr id="9" name="Slide Number Placeholder 2">
            <a:extLst>
              <a:ext uri="{FF2B5EF4-FFF2-40B4-BE49-F238E27FC236}">
                <a16:creationId xmlns:a16="http://schemas.microsoft.com/office/drawing/2014/main" id="{3F2269B7-1879-4529-9825-7EA74260B7A6}"/>
              </a:ext>
            </a:extLst>
          </p:cNvPr>
          <p:cNvSpPr>
            <a:spLocks noGrp="1"/>
          </p:cNvSpPr>
          <p:nvPr>
            <p:ph type="sldNum" sz="quarter" idx="12"/>
          </p:nvPr>
        </p:nvSpPr>
        <p:spPr>
          <a:xfrm>
            <a:off x="11969963" y="6825445"/>
            <a:ext cx="573054" cy="264688"/>
          </a:xfrm>
        </p:spPr>
        <p:txBody>
          <a:bodyPr/>
          <a:lstStyle/>
          <a:p>
            <a:fld id="{9835B171-50E3-2D49-9067-C9D2D5BD95F7}" type="slidenum">
              <a:rPr lang="en-US" smtClean="0"/>
              <a:t>5</a:t>
            </a:fld>
            <a:endParaRPr lang="en-US" dirty="0"/>
          </a:p>
        </p:txBody>
      </p:sp>
    </p:spTree>
    <p:custDataLst>
      <p:tags r:id="rId1"/>
    </p:custDataLst>
    <p:extLst>
      <p:ext uri="{BB962C8B-B14F-4D97-AF65-F5344CB8AC3E}">
        <p14:creationId xmlns:p14="http://schemas.microsoft.com/office/powerpoint/2010/main" val="1214227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350681" y="256332"/>
            <a:ext cx="6100241" cy="1059982"/>
          </a:xfrm>
        </p:spPr>
        <p:txBody>
          <a:bodyPr/>
          <a:lstStyle/>
          <a:p>
            <a:pPr algn="ctr"/>
            <a:r>
              <a:rPr lang="en-US" dirty="0"/>
              <a:t>TEKsystems Transformation &amp; Innovation Framework</a:t>
            </a:r>
          </a:p>
        </p:txBody>
      </p:sp>
      <p:sp>
        <p:nvSpPr>
          <p:cNvPr id="41" name="Slide Number Placeholder 2">
            <a:extLst>
              <a:ext uri="{FF2B5EF4-FFF2-40B4-BE49-F238E27FC236}">
                <a16:creationId xmlns:a16="http://schemas.microsoft.com/office/drawing/2014/main" id="{A956AD22-5377-4EA6-9AA8-89860C2EF730}"/>
              </a:ext>
            </a:extLst>
          </p:cNvPr>
          <p:cNvSpPr>
            <a:spLocks noGrp="1"/>
          </p:cNvSpPr>
          <p:nvPr>
            <p:ph type="sldNum" sz="quarter" idx="12"/>
          </p:nvPr>
        </p:nvSpPr>
        <p:spPr/>
        <p:txBody>
          <a:bodyPr/>
          <a:lstStyle/>
          <a:p>
            <a:fld id="{9835B171-50E3-2D49-9067-C9D2D5BD95F7}" type="slidenum">
              <a:rPr lang="en-US" smtClean="0"/>
              <a:t>6</a:t>
            </a:fld>
            <a:endParaRPr lang="en-US" dirty="0"/>
          </a:p>
        </p:txBody>
      </p:sp>
      <p:grpSp>
        <p:nvGrpSpPr>
          <p:cNvPr id="40" name="Group 39">
            <a:extLst>
              <a:ext uri="{FF2B5EF4-FFF2-40B4-BE49-F238E27FC236}">
                <a16:creationId xmlns:a16="http://schemas.microsoft.com/office/drawing/2014/main" id="{E64C215D-DB24-44C8-99E1-B06D600E0AC7}"/>
              </a:ext>
            </a:extLst>
          </p:cNvPr>
          <p:cNvGrpSpPr/>
          <p:nvPr/>
        </p:nvGrpSpPr>
        <p:grpSpPr>
          <a:xfrm>
            <a:off x="1672794" y="1517307"/>
            <a:ext cx="9456012" cy="5510427"/>
            <a:chOff x="907747" y="1190077"/>
            <a:chExt cx="6754294" cy="3936019"/>
          </a:xfrm>
        </p:grpSpPr>
        <p:sp>
          <p:nvSpPr>
            <p:cNvPr id="7" name="Rounded Rectangle 63">
              <a:extLst>
                <a:ext uri="{FF2B5EF4-FFF2-40B4-BE49-F238E27FC236}">
                  <a16:creationId xmlns:a16="http://schemas.microsoft.com/office/drawing/2014/main" id="{3B92DC97-8075-4512-B2CC-CFFA3E021563}"/>
                </a:ext>
              </a:extLst>
            </p:cNvPr>
            <p:cNvSpPr/>
            <p:nvPr/>
          </p:nvSpPr>
          <p:spPr>
            <a:xfrm>
              <a:off x="907747" y="1190077"/>
              <a:ext cx="6754294" cy="3440255"/>
            </a:xfrm>
            <a:prstGeom prst="roundRect">
              <a:avLst/>
            </a:prstGeom>
            <a:solidFill>
              <a:srgbClr val="E1F6FF"/>
            </a:solidFill>
            <a:ln w="19050" cap="flat" cmpd="sng" algn="ctr">
              <a:solidFill>
                <a:srgbClr val="007698"/>
              </a:solidFill>
              <a:prstDash val="sysDash"/>
            </a:ln>
            <a:effectLst/>
          </p:spPr>
          <p:txBody>
            <a:bodyPr rtlCol="0" anchor="ctr"/>
            <a:lstStyle/>
            <a:p>
              <a:pPr algn="ctr" defTabSz="640080">
                <a:defRPr/>
              </a:pPr>
              <a:endParaRPr lang="en-US" sz="2520" kern="0" dirty="0">
                <a:solidFill>
                  <a:srgbClr val="FFFFFF"/>
                </a:solidFill>
              </a:endParaRPr>
            </a:p>
          </p:txBody>
        </p:sp>
        <p:sp>
          <p:nvSpPr>
            <p:cNvPr id="8" name="Rectangle 7">
              <a:extLst>
                <a:ext uri="{FF2B5EF4-FFF2-40B4-BE49-F238E27FC236}">
                  <a16:creationId xmlns:a16="http://schemas.microsoft.com/office/drawing/2014/main" id="{8C0E07D8-7C45-4FD8-96C1-BFEEE7A8243D}"/>
                </a:ext>
              </a:extLst>
            </p:cNvPr>
            <p:cNvSpPr/>
            <p:nvPr/>
          </p:nvSpPr>
          <p:spPr>
            <a:xfrm>
              <a:off x="2264072" y="4585289"/>
              <a:ext cx="4041645" cy="540807"/>
            </a:xfrm>
            <a:prstGeom prst="rect">
              <a:avLst/>
            </a:prstGeom>
            <a:solidFill>
              <a:srgbClr val="FFFFFF"/>
            </a:solidFill>
          </p:spPr>
          <p:txBody>
            <a:bodyPr wrap="square" tIns="0">
              <a:spAutoFit/>
            </a:bodyPr>
            <a:lstStyle/>
            <a:p>
              <a:pPr algn="ctr" defTabSz="640080">
                <a:defRPr/>
              </a:pPr>
              <a:r>
                <a:rPr lang="en-US" sz="1540" b="1" kern="0" dirty="0">
                  <a:solidFill>
                    <a:srgbClr val="666666"/>
                  </a:solidFill>
                </a:rPr>
                <a:t>Organizational Design &amp; Change Management</a:t>
              </a:r>
            </a:p>
            <a:p>
              <a:pPr algn="ctr" defTabSz="640080"/>
              <a:r>
                <a:rPr lang="en-US" sz="1540" b="1" kern="0" dirty="0">
                  <a:solidFill>
                    <a:srgbClr val="666666"/>
                  </a:solidFill>
                </a:rPr>
                <a:t>Agile &amp; Lean Principles and </a:t>
              </a:r>
              <a:r>
                <a:rPr lang="en-US" sz="1540" b="1" kern="0" dirty="0">
                  <a:solidFill>
                    <a:srgbClr val="717073"/>
                  </a:solidFill>
                </a:rPr>
                <a:t>Practices</a:t>
              </a:r>
            </a:p>
            <a:p>
              <a:pPr algn="ctr" defTabSz="640080"/>
              <a:r>
                <a:rPr lang="en-US" sz="1540" b="1" kern="0" dirty="0">
                  <a:solidFill>
                    <a:srgbClr val="666666"/>
                  </a:solidFill>
                </a:rPr>
                <a:t>Service Management</a:t>
              </a:r>
            </a:p>
          </p:txBody>
        </p:sp>
        <p:sp>
          <p:nvSpPr>
            <p:cNvPr id="9" name="Right Arrow 65">
              <a:extLst>
                <a:ext uri="{FF2B5EF4-FFF2-40B4-BE49-F238E27FC236}">
                  <a16:creationId xmlns:a16="http://schemas.microsoft.com/office/drawing/2014/main" id="{35CDDB37-5FC7-4E4B-80B1-87220705DB2B}"/>
                </a:ext>
              </a:extLst>
            </p:cNvPr>
            <p:cNvSpPr/>
            <p:nvPr/>
          </p:nvSpPr>
          <p:spPr>
            <a:xfrm>
              <a:off x="2230640" y="4520485"/>
              <a:ext cx="234430" cy="234430"/>
            </a:xfrm>
            <a:prstGeom prst="rightArrow">
              <a:avLst/>
            </a:prstGeom>
            <a:solidFill>
              <a:srgbClr val="007698"/>
            </a:solidFill>
            <a:ln w="9525" cap="flat" cmpd="sng" algn="ctr">
              <a:noFill/>
              <a:prstDash val="solid"/>
            </a:ln>
            <a:effectLst/>
          </p:spPr>
          <p:txBody>
            <a:bodyPr rtlCol="0" anchor="ctr"/>
            <a:lstStyle/>
            <a:p>
              <a:pPr algn="ctr" defTabSz="640080">
                <a:defRPr/>
              </a:pPr>
              <a:endParaRPr lang="en-US" sz="2520" kern="0" dirty="0">
                <a:solidFill>
                  <a:srgbClr val="FFFFFF"/>
                </a:solidFill>
              </a:endParaRPr>
            </a:p>
          </p:txBody>
        </p:sp>
        <p:sp>
          <p:nvSpPr>
            <p:cNvPr id="10" name="Right Arrow 66">
              <a:extLst>
                <a:ext uri="{FF2B5EF4-FFF2-40B4-BE49-F238E27FC236}">
                  <a16:creationId xmlns:a16="http://schemas.microsoft.com/office/drawing/2014/main" id="{332CD037-F32D-4D4D-8627-44D4F6D611F4}"/>
                </a:ext>
              </a:extLst>
            </p:cNvPr>
            <p:cNvSpPr/>
            <p:nvPr/>
          </p:nvSpPr>
          <p:spPr>
            <a:xfrm flipH="1">
              <a:off x="6100683" y="4520485"/>
              <a:ext cx="234430" cy="234430"/>
            </a:xfrm>
            <a:prstGeom prst="rightArrow">
              <a:avLst/>
            </a:prstGeom>
            <a:solidFill>
              <a:srgbClr val="007698"/>
            </a:solidFill>
            <a:ln w="9525" cap="flat" cmpd="sng" algn="ctr">
              <a:noFill/>
              <a:prstDash val="solid"/>
            </a:ln>
            <a:effectLst/>
          </p:spPr>
          <p:txBody>
            <a:bodyPr rtlCol="0" anchor="ctr"/>
            <a:lstStyle/>
            <a:p>
              <a:pPr algn="ctr" defTabSz="640080">
                <a:defRPr/>
              </a:pPr>
              <a:endParaRPr lang="en-US" sz="2520" kern="0" dirty="0">
                <a:solidFill>
                  <a:srgbClr val="FFFFFF"/>
                </a:solidFill>
              </a:endParaRPr>
            </a:p>
          </p:txBody>
        </p:sp>
        <p:grpSp>
          <p:nvGrpSpPr>
            <p:cNvPr id="11" name="Group 10">
              <a:extLst>
                <a:ext uri="{FF2B5EF4-FFF2-40B4-BE49-F238E27FC236}">
                  <a16:creationId xmlns:a16="http://schemas.microsoft.com/office/drawing/2014/main" id="{AB3815CB-7611-479B-ADA3-DABC0C88C7DD}"/>
                </a:ext>
              </a:extLst>
            </p:cNvPr>
            <p:cNvGrpSpPr/>
            <p:nvPr/>
          </p:nvGrpSpPr>
          <p:grpSpPr>
            <a:xfrm>
              <a:off x="1447529" y="1280549"/>
              <a:ext cx="5720526" cy="3184436"/>
              <a:chOff x="1812371" y="1422314"/>
              <a:chExt cx="5720526" cy="3184436"/>
            </a:xfrm>
          </p:grpSpPr>
          <p:sp>
            <p:nvSpPr>
              <p:cNvPr id="12" name="Oval 11">
                <a:extLst>
                  <a:ext uri="{FF2B5EF4-FFF2-40B4-BE49-F238E27FC236}">
                    <a16:creationId xmlns:a16="http://schemas.microsoft.com/office/drawing/2014/main" id="{808E418F-9D69-49BC-8805-01730FF842F8}"/>
                  </a:ext>
                </a:extLst>
              </p:cNvPr>
              <p:cNvSpPr/>
              <p:nvPr/>
            </p:nvSpPr>
            <p:spPr>
              <a:xfrm>
                <a:off x="3121861" y="1422314"/>
                <a:ext cx="3184435" cy="3184436"/>
              </a:xfrm>
              <a:prstGeom prst="ellipse">
                <a:avLst/>
              </a:prstGeom>
              <a:solidFill>
                <a:srgbClr val="FFFFFF">
                  <a:lumMod val="95000"/>
                </a:srgbClr>
              </a:solidFill>
              <a:ln w="19050" cap="flat" cmpd="sng" algn="ctr">
                <a:solidFill>
                  <a:srgbClr val="666666"/>
                </a:solidFill>
                <a:prstDash val="sysDot"/>
              </a:ln>
              <a:effectLst/>
            </p:spPr>
            <p:txBody>
              <a:bodyPr rtlCol="0" anchor="ctr"/>
              <a:lstStyle/>
              <a:p>
                <a:pPr algn="ctr" defTabSz="640080">
                  <a:defRPr/>
                </a:pPr>
                <a:endParaRPr lang="en-US" sz="2520" kern="0" dirty="0">
                  <a:solidFill>
                    <a:srgbClr val="FFFFFF"/>
                  </a:solidFill>
                </a:endParaRPr>
              </a:p>
            </p:txBody>
          </p:sp>
          <p:sp>
            <p:nvSpPr>
              <p:cNvPr id="13" name="Rectangle 12">
                <a:extLst>
                  <a:ext uri="{FF2B5EF4-FFF2-40B4-BE49-F238E27FC236}">
                    <a16:creationId xmlns:a16="http://schemas.microsoft.com/office/drawing/2014/main" id="{040FBA8A-174E-40EE-AFD9-83A1844CD5EA}"/>
                  </a:ext>
                </a:extLst>
              </p:cNvPr>
              <p:cNvSpPr/>
              <p:nvPr/>
            </p:nvSpPr>
            <p:spPr>
              <a:xfrm>
                <a:off x="3084973" y="1877406"/>
                <a:ext cx="3172490" cy="2114993"/>
              </a:xfrm>
              <a:prstGeom prst="rect">
                <a:avLst/>
              </a:prstGeom>
              <a:noFill/>
            </p:spPr>
          </p:sp>
          <p:sp>
            <p:nvSpPr>
              <p:cNvPr id="14" name="TextBox 13">
                <a:extLst>
                  <a:ext uri="{FF2B5EF4-FFF2-40B4-BE49-F238E27FC236}">
                    <a16:creationId xmlns:a16="http://schemas.microsoft.com/office/drawing/2014/main" id="{479E00D0-20F8-4A63-92C0-B2E965BBB41B}"/>
                  </a:ext>
                </a:extLst>
              </p:cNvPr>
              <p:cNvSpPr txBox="1"/>
              <p:nvPr/>
            </p:nvSpPr>
            <p:spPr>
              <a:xfrm>
                <a:off x="2480739" y="1627112"/>
                <a:ext cx="1095016" cy="517724"/>
              </a:xfrm>
              <a:prstGeom prst="rect">
                <a:avLst/>
              </a:prstGeom>
              <a:noFill/>
            </p:spPr>
            <p:txBody>
              <a:bodyPr wrap="square" lIns="0" tIns="0" rtlCol="0">
                <a:spAutoFit/>
              </a:bodyPr>
              <a:lstStyle/>
              <a:p>
                <a:pPr algn="r" defTabSz="640080">
                  <a:defRPr/>
                </a:pPr>
                <a:r>
                  <a:rPr lang="en-US" sz="1470" b="1" kern="0" dirty="0">
                    <a:solidFill>
                      <a:srgbClr val="666666"/>
                    </a:solidFill>
                  </a:rPr>
                  <a:t>Continuous Integration</a:t>
                </a:r>
              </a:p>
              <a:p>
                <a:pPr algn="r" defTabSz="640080">
                  <a:defRPr/>
                </a:pPr>
                <a:endParaRPr lang="en-US" sz="1470" b="1" kern="0" dirty="0">
                  <a:solidFill>
                    <a:srgbClr val="666666"/>
                  </a:solidFill>
                </a:endParaRPr>
              </a:p>
            </p:txBody>
          </p:sp>
          <p:sp>
            <p:nvSpPr>
              <p:cNvPr id="15" name="TextBox 14">
                <a:extLst>
                  <a:ext uri="{FF2B5EF4-FFF2-40B4-BE49-F238E27FC236}">
                    <a16:creationId xmlns:a16="http://schemas.microsoft.com/office/drawing/2014/main" id="{205E2F4E-2E00-4259-A634-C286F2F8751B}"/>
                  </a:ext>
                </a:extLst>
              </p:cNvPr>
              <p:cNvSpPr txBox="1"/>
              <p:nvPr/>
            </p:nvSpPr>
            <p:spPr>
              <a:xfrm>
                <a:off x="5937956" y="1627112"/>
                <a:ext cx="1009462" cy="356141"/>
              </a:xfrm>
              <a:prstGeom prst="rect">
                <a:avLst/>
              </a:prstGeom>
              <a:noFill/>
            </p:spPr>
            <p:txBody>
              <a:bodyPr wrap="square" lIns="0" tIns="0" rtlCol="0">
                <a:spAutoFit/>
              </a:bodyPr>
              <a:lstStyle/>
              <a:p>
                <a:pPr defTabSz="1280160">
                  <a:spcAft>
                    <a:spcPts val="560"/>
                  </a:spcAft>
                  <a:buClr>
                    <a:srgbClr val="F8971D"/>
                  </a:buClr>
                  <a:buSzPct val="100000"/>
                </a:pPr>
                <a:r>
                  <a:rPr lang="en-US" sz="1470" b="1" dirty="0">
                    <a:solidFill>
                      <a:srgbClr val="666666"/>
                    </a:solidFill>
                  </a:rPr>
                  <a:t>Continuous Testing</a:t>
                </a:r>
              </a:p>
            </p:txBody>
          </p:sp>
          <p:sp>
            <p:nvSpPr>
              <p:cNvPr id="16" name="TextBox 15">
                <a:extLst>
                  <a:ext uri="{FF2B5EF4-FFF2-40B4-BE49-F238E27FC236}">
                    <a16:creationId xmlns:a16="http://schemas.microsoft.com/office/drawing/2014/main" id="{D0E21E20-285F-401C-A62B-51AE6B283C33}"/>
                  </a:ext>
                </a:extLst>
              </p:cNvPr>
              <p:cNvSpPr txBox="1"/>
              <p:nvPr/>
            </p:nvSpPr>
            <p:spPr>
              <a:xfrm>
                <a:off x="6397311" y="2344989"/>
                <a:ext cx="1009462" cy="356141"/>
              </a:xfrm>
              <a:prstGeom prst="rect">
                <a:avLst/>
              </a:prstGeom>
              <a:noFill/>
            </p:spPr>
            <p:txBody>
              <a:bodyPr wrap="square" lIns="0" tIns="0" rtlCol="0">
                <a:spAutoFit/>
              </a:bodyPr>
              <a:lstStyle/>
              <a:p>
                <a:pPr defTabSz="1280160">
                  <a:spcAft>
                    <a:spcPts val="560"/>
                  </a:spcAft>
                  <a:buClr>
                    <a:srgbClr val="F8971D"/>
                  </a:buClr>
                  <a:buSzPct val="100000"/>
                </a:pPr>
                <a:r>
                  <a:rPr lang="en-US" sz="1470" b="1" dirty="0">
                    <a:solidFill>
                      <a:srgbClr val="666666"/>
                    </a:solidFill>
                  </a:rPr>
                  <a:t>Continuous Delivery</a:t>
                </a:r>
              </a:p>
            </p:txBody>
          </p:sp>
          <p:sp>
            <p:nvSpPr>
              <p:cNvPr id="17" name="TextBox 16">
                <a:extLst>
                  <a:ext uri="{FF2B5EF4-FFF2-40B4-BE49-F238E27FC236}">
                    <a16:creationId xmlns:a16="http://schemas.microsoft.com/office/drawing/2014/main" id="{EB95C3D7-8712-462A-88F2-256F7514CAC1}"/>
                  </a:ext>
                </a:extLst>
              </p:cNvPr>
              <p:cNvSpPr txBox="1"/>
              <p:nvPr/>
            </p:nvSpPr>
            <p:spPr>
              <a:xfrm>
                <a:off x="6440913" y="3231228"/>
                <a:ext cx="965860" cy="356141"/>
              </a:xfrm>
              <a:prstGeom prst="rect">
                <a:avLst/>
              </a:prstGeom>
              <a:noFill/>
            </p:spPr>
            <p:txBody>
              <a:bodyPr wrap="square" lIns="0" tIns="0" rtlCol="0">
                <a:spAutoFit/>
              </a:bodyPr>
              <a:lstStyle/>
              <a:p>
                <a:pPr defTabSz="1280160">
                  <a:spcAft>
                    <a:spcPts val="560"/>
                  </a:spcAft>
                  <a:buClr>
                    <a:srgbClr val="F8971D"/>
                  </a:buClr>
                  <a:buSzPct val="100000"/>
                </a:pPr>
                <a:r>
                  <a:rPr lang="en-US" sz="1470" b="1" dirty="0">
                    <a:solidFill>
                      <a:srgbClr val="666666"/>
                    </a:solidFill>
                  </a:rPr>
                  <a:t>Continuous Marketing</a:t>
                </a:r>
              </a:p>
            </p:txBody>
          </p:sp>
          <p:sp>
            <p:nvSpPr>
              <p:cNvPr id="18" name="TextBox 17">
                <a:extLst>
                  <a:ext uri="{FF2B5EF4-FFF2-40B4-BE49-F238E27FC236}">
                    <a16:creationId xmlns:a16="http://schemas.microsoft.com/office/drawing/2014/main" id="{B7B7CEB9-3D4F-4975-814D-6FB3E68F716F}"/>
                  </a:ext>
                </a:extLst>
              </p:cNvPr>
              <p:cNvSpPr txBox="1"/>
              <p:nvPr/>
            </p:nvSpPr>
            <p:spPr>
              <a:xfrm>
                <a:off x="6011162" y="4118865"/>
                <a:ext cx="1521735" cy="356141"/>
              </a:xfrm>
              <a:prstGeom prst="rect">
                <a:avLst/>
              </a:prstGeom>
              <a:noFill/>
            </p:spPr>
            <p:txBody>
              <a:bodyPr wrap="square" lIns="0" tIns="0" rtlCol="0">
                <a:spAutoFit/>
              </a:bodyPr>
              <a:lstStyle/>
              <a:p>
                <a:pPr defTabSz="1280160">
                  <a:spcAft>
                    <a:spcPts val="560"/>
                  </a:spcAft>
                  <a:buClr>
                    <a:srgbClr val="F8971D"/>
                  </a:buClr>
                  <a:buSzPct val="100000"/>
                </a:pPr>
                <a:r>
                  <a:rPr lang="en-US" sz="1470" b="1" dirty="0">
                    <a:solidFill>
                      <a:srgbClr val="666666"/>
                    </a:solidFill>
                  </a:rPr>
                  <a:t>Continuous Deployment/Release</a:t>
                </a:r>
              </a:p>
            </p:txBody>
          </p:sp>
          <p:sp>
            <p:nvSpPr>
              <p:cNvPr id="19" name="TextBox 18">
                <a:extLst>
                  <a:ext uri="{FF2B5EF4-FFF2-40B4-BE49-F238E27FC236}">
                    <a16:creationId xmlns:a16="http://schemas.microsoft.com/office/drawing/2014/main" id="{3EC6BDA1-9C94-4146-9224-E74BA9CEA540}"/>
                  </a:ext>
                </a:extLst>
              </p:cNvPr>
              <p:cNvSpPr txBox="1"/>
              <p:nvPr/>
            </p:nvSpPr>
            <p:spPr>
              <a:xfrm>
                <a:off x="2396931" y="4118864"/>
                <a:ext cx="1078291" cy="356141"/>
              </a:xfrm>
              <a:prstGeom prst="rect">
                <a:avLst/>
              </a:prstGeom>
              <a:noFill/>
            </p:spPr>
            <p:txBody>
              <a:bodyPr wrap="square" lIns="0" tIns="0" rtlCol="0">
                <a:spAutoFit/>
              </a:bodyPr>
              <a:lstStyle/>
              <a:p>
                <a:pPr algn="r" defTabSz="1280160">
                  <a:spcAft>
                    <a:spcPts val="560"/>
                  </a:spcAft>
                  <a:buClr>
                    <a:srgbClr val="F8971D"/>
                  </a:buClr>
                  <a:buSzPct val="100000"/>
                </a:pPr>
                <a:r>
                  <a:rPr lang="en-US" sz="1470" b="1" dirty="0">
                    <a:solidFill>
                      <a:srgbClr val="666666"/>
                    </a:solidFill>
                  </a:rPr>
                  <a:t>Continuous Monitoring</a:t>
                </a:r>
              </a:p>
            </p:txBody>
          </p:sp>
          <p:sp>
            <p:nvSpPr>
              <p:cNvPr id="20" name="TextBox 19">
                <a:extLst>
                  <a:ext uri="{FF2B5EF4-FFF2-40B4-BE49-F238E27FC236}">
                    <a16:creationId xmlns:a16="http://schemas.microsoft.com/office/drawing/2014/main" id="{E0D98963-7C43-47F8-A9B3-A473DFA857A0}"/>
                  </a:ext>
                </a:extLst>
              </p:cNvPr>
              <p:cNvSpPr txBox="1"/>
              <p:nvPr/>
            </p:nvSpPr>
            <p:spPr>
              <a:xfrm>
                <a:off x="1846801" y="2344989"/>
                <a:ext cx="1293311" cy="356141"/>
              </a:xfrm>
              <a:prstGeom prst="rect">
                <a:avLst/>
              </a:prstGeom>
              <a:noFill/>
            </p:spPr>
            <p:txBody>
              <a:bodyPr wrap="square" lIns="0" tIns="0" rtlCol="0">
                <a:spAutoFit/>
              </a:bodyPr>
              <a:lstStyle/>
              <a:p>
                <a:pPr algn="r" defTabSz="1280160">
                  <a:spcAft>
                    <a:spcPts val="560"/>
                  </a:spcAft>
                  <a:buClr>
                    <a:srgbClr val="F8971D"/>
                  </a:buClr>
                  <a:buSzPct val="100000"/>
                </a:pPr>
                <a:r>
                  <a:rPr lang="en-US" sz="1470" b="1" dirty="0">
                    <a:solidFill>
                      <a:srgbClr val="666666"/>
                    </a:solidFill>
                  </a:rPr>
                  <a:t>Continuous Experimentation</a:t>
                </a:r>
              </a:p>
            </p:txBody>
          </p:sp>
          <p:sp>
            <p:nvSpPr>
              <p:cNvPr id="21" name="TextBox 20">
                <a:extLst>
                  <a:ext uri="{FF2B5EF4-FFF2-40B4-BE49-F238E27FC236}">
                    <a16:creationId xmlns:a16="http://schemas.microsoft.com/office/drawing/2014/main" id="{71A9704F-C901-48C2-AD07-721660671CC4}"/>
                  </a:ext>
                </a:extLst>
              </p:cNvPr>
              <p:cNvSpPr txBox="1"/>
              <p:nvPr/>
            </p:nvSpPr>
            <p:spPr>
              <a:xfrm>
                <a:off x="1812371" y="3231228"/>
                <a:ext cx="1293312" cy="517724"/>
              </a:xfrm>
              <a:prstGeom prst="rect">
                <a:avLst/>
              </a:prstGeom>
              <a:noFill/>
            </p:spPr>
            <p:txBody>
              <a:bodyPr wrap="square" lIns="0" tIns="0" rtlCol="0">
                <a:spAutoFit/>
              </a:bodyPr>
              <a:lstStyle/>
              <a:p>
                <a:pPr algn="r" defTabSz="1280160">
                  <a:spcAft>
                    <a:spcPts val="560"/>
                  </a:spcAft>
                  <a:buClr>
                    <a:srgbClr val="F8971D"/>
                  </a:buClr>
                  <a:buSzPct val="100000"/>
                </a:pPr>
                <a:r>
                  <a:rPr lang="en-US" sz="1470" b="1" dirty="0">
                    <a:solidFill>
                      <a:srgbClr val="666666"/>
                    </a:solidFill>
                  </a:rPr>
                  <a:t>Continuous Development/</a:t>
                </a:r>
                <a:br>
                  <a:rPr lang="en-US" sz="1470" b="1" dirty="0">
                    <a:solidFill>
                      <a:srgbClr val="666666"/>
                    </a:solidFill>
                  </a:rPr>
                </a:br>
                <a:r>
                  <a:rPr lang="en-US" sz="1470" b="1" dirty="0">
                    <a:solidFill>
                      <a:srgbClr val="666666"/>
                    </a:solidFill>
                  </a:rPr>
                  <a:t>Engineering</a:t>
                </a:r>
              </a:p>
            </p:txBody>
          </p:sp>
          <p:pic>
            <p:nvPicPr>
              <p:cNvPr id="22" name="Picture 21">
                <a:extLst>
                  <a:ext uri="{FF2B5EF4-FFF2-40B4-BE49-F238E27FC236}">
                    <a16:creationId xmlns:a16="http://schemas.microsoft.com/office/drawing/2014/main" id="{14BC0291-A281-43CE-8B1D-52D4CBD098A6}"/>
                  </a:ext>
                </a:extLst>
              </p:cNvPr>
              <p:cNvPicPr>
                <a:picLocks noChangeAspect="1"/>
              </p:cNvPicPr>
              <p:nvPr/>
            </p:nvPicPr>
            <p:blipFill rotWithShape="1">
              <a:blip r:embed="rId4">
                <a:extLst>
                  <a:ext uri="{28A0092B-C50C-407E-A947-70E740481C1C}">
                    <a14:useLocalDpi xmlns:a14="http://schemas.microsoft.com/office/drawing/2010/main" val="0"/>
                  </a:ext>
                </a:extLst>
              </a:blip>
              <a:srcRect l="80215" t="78962" r="6436"/>
              <a:stretch/>
            </p:blipFill>
            <p:spPr>
              <a:xfrm>
                <a:off x="5948375" y="2376398"/>
                <a:ext cx="307358" cy="387230"/>
              </a:xfrm>
              <a:prstGeom prst="rect">
                <a:avLst/>
              </a:prstGeom>
            </p:spPr>
          </p:pic>
          <p:pic>
            <p:nvPicPr>
              <p:cNvPr id="23" name="Picture 22">
                <a:extLst>
                  <a:ext uri="{FF2B5EF4-FFF2-40B4-BE49-F238E27FC236}">
                    <a16:creationId xmlns:a16="http://schemas.microsoft.com/office/drawing/2014/main" id="{BCD67909-748D-4A82-9C3A-12CCA5C4DDD0}"/>
                  </a:ext>
                </a:extLst>
              </p:cNvPr>
              <p:cNvPicPr>
                <a:picLocks noChangeAspect="1"/>
              </p:cNvPicPr>
              <p:nvPr/>
            </p:nvPicPr>
            <p:blipFill rotWithShape="1">
              <a:blip r:embed="rId4">
                <a:extLst>
                  <a:ext uri="{28A0092B-C50C-407E-A947-70E740481C1C}">
                    <a14:useLocalDpi xmlns:a14="http://schemas.microsoft.com/office/drawing/2010/main" val="0"/>
                  </a:ext>
                </a:extLst>
              </a:blip>
              <a:srcRect l="6537" r="77962" b="80729"/>
              <a:stretch/>
            </p:blipFill>
            <p:spPr>
              <a:xfrm>
                <a:off x="3717261" y="3944368"/>
                <a:ext cx="356905" cy="354720"/>
              </a:xfrm>
              <a:prstGeom prst="rect">
                <a:avLst/>
              </a:prstGeom>
            </p:spPr>
          </p:pic>
          <p:pic>
            <p:nvPicPr>
              <p:cNvPr id="24" name="Picture 23">
                <a:extLst>
                  <a:ext uri="{FF2B5EF4-FFF2-40B4-BE49-F238E27FC236}">
                    <a16:creationId xmlns:a16="http://schemas.microsoft.com/office/drawing/2014/main" id="{ED3864BA-9681-4246-A39F-C1EC661C67AA}"/>
                  </a:ext>
                </a:extLst>
              </p:cNvPr>
              <p:cNvPicPr>
                <a:picLocks noChangeAspect="1"/>
              </p:cNvPicPr>
              <p:nvPr/>
            </p:nvPicPr>
            <p:blipFill rotWithShape="1">
              <a:blip r:embed="rId4">
                <a:extLst>
                  <a:ext uri="{28A0092B-C50C-407E-A947-70E740481C1C}">
                    <a14:useLocalDpi xmlns:a14="http://schemas.microsoft.com/office/drawing/2010/main" val="0"/>
                  </a:ext>
                </a:extLst>
              </a:blip>
              <a:srcRect l="7854" t="21553" r="79077" b="58677"/>
              <a:stretch/>
            </p:blipFill>
            <p:spPr>
              <a:xfrm>
                <a:off x="3686684" y="1634654"/>
                <a:ext cx="313048" cy="378570"/>
              </a:xfrm>
              <a:prstGeom prst="rect">
                <a:avLst/>
              </a:prstGeom>
            </p:spPr>
          </p:pic>
          <p:pic>
            <p:nvPicPr>
              <p:cNvPr id="25" name="Picture 24">
                <a:extLst>
                  <a:ext uri="{FF2B5EF4-FFF2-40B4-BE49-F238E27FC236}">
                    <a16:creationId xmlns:a16="http://schemas.microsoft.com/office/drawing/2014/main" id="{7C04B886-6B07-46C0-9790-ED61AB7940F0}"/>
                  </a:ext>
                </a:extLst>
              </p:cNvPr>
              <p:cNvPicPr>
                <a:picLocks noChangeAspect="1"/>
              </p:cNvPicPr>
              <p:nvPr/>
            </p:nvPicPr>
            <p:blipFill rotWithShape="1">
              <a:blip r:embed="rId4">
                <a:extLst>
                  <a:ext uri="{28A0092B-C50C-407E-A947-70E740481C1C}">
                    <a14:useLocalDpi xmlns:a14="http://schemas.microsoft.com/office/drawing/2010/main" val="0"/>
                  </a:ext>
                </a:extLst>
              </a:blip>
              <a:srcRect l="81104" r="7650" b="79588"/>
              <a:stretch/>
            </p:blipFill>
            <p:spPr>
              <a:xfrm>
                <a:off x="3185092" y="3106596"/>
                <a:ext cx="258931" cy="375715"/>
              </a:xfrm>
              <a:prstGeom prst="rect">
                <a:avLst/>
              </a:prstGeom>
            </p:spPr>
          </p:pic>
          <p:pic>
            <p:nvPicPr>
              <p:cNvPr id="26" name="Picture 25">
                <a:extLst>
                  <a:ext uri="{FF2B5EF4-FFF2-40B4-BE49-F238E27FC236}">
                    <a16:creationId xmlns:a16="http://schemas.microsoft.com/office/drawing/2014/main" id="{1C493AE0-4884-409E-8CE8-F88D295082AA}"/>
                  </a:ext>
                </a:extLst>
              </p:cNvPr>
              <p:cNvPicPr>
                <a:picLocks noChangeAspect="1"/>
              </p:cNvPicPr>
              <p:nvPr/>
            </p:nvPicPr>
            <p:blipFill rotWithShape="1">
              <a:blip r:embed="rId4">
                <a:extLst>
                  <a:ext uri="{28A0092B-C50C-407E-A947-70E740481C1C}">
                    <a14:useLocalDpi xmlns:a14="http://schemas.microsoft.com/office/drawing/2010/main" val="0"/>
                  </a:ext>
                </a:extLst>
              </a:blip>
              <a:srcRect l="43111" t="78582" r="40173"/>
              <a:stretch/>
            </p:blipFill>
            <p:spPr>
              <a:xfrm>
                <a:off x="3177326" y="2384352"/>
                <a:ext cx="384898" cy="394229"/>
              </a:xfrm>
              <a:prstGeom prst="rect">
                <a:avLst/>
              </a:prstGeom>
            </p:spPr>
          </p:pic>
          <p:pic>
            <p:nvPicPr>
              <p:cNvPr id="27" name="Picture 26">
                <a:extLst>
                  <a:ext uri="{FF2B5EF4-FFF2-40B4-BE49-F238E27FC236}">
                    <a16:creationId xmlns:a16="http://schemas.microsoft.com/office/drawing/2014/main" id="{39EE1E40-EA9F-4747-AEE7-AA6CBB75A917}"/>
                  </a:ext>
                </a:extLst>
              </p:cNvPr>
              <p:cNvPicPr>
                <a:picLocks noChangeAspect="1"/>
              </p:cNvPicPr>
              <p:nvPr/>
            </p:nvPicPr>
            <p:blipFill rotWithShape="1">
              <a:blip r:embed="rId4">
                <a:extLst>
                  <a:ext uri="{28A0092B-C50C-407E-A947-70E740481C1C}">
                    <a14:useLocalDpi xmlns:a14="http://schemas.microsoft.com/office/drawing/2010/main" val="0"/>
                  </a:ext>
                </a:extLst>
              </a:blip>
              <a:srcRect l="41895" t="40182" r="44428" b="42329"/>
              <a:stretch/>
            </p:blipFill>
            <p:spPr>
              <a:xfrm>
                <a:off x="5416772" y="1667855"/>
                <a:ext cx="286853" cy="293228"/>
              </a:xfrm>
              <a:prstGeom prst="rect">
                <a:avLst/>
              </a:prstGeom>
            </p:spPr>
          </p:pic>
          <p:pic>
            <p:nvPicPr>
              <p:cNvPr id="28" name="Picture 27">
                <a:extLst>
                  <a:ext uri="{FF2B5EF4-FFF2-40B4-BE49-F238E27FC236}">
                    <a16:creationId xmlns:a16="http://schemas.microsoft.com/office/drawing/2014/main" id="{64B0BCB5-6BD6-4687-83E3-B47E079F5C62}"/>
                  </a:ext>
                </a:extLst>
              </p:cNvPr>
              <p:cNvPicPr>
                <a:picLocks noChangeAspect="1"/>
              </p:cNvPicPr>
              <p:nvPr/>
            </p:nvPicPr>
            <p:blipFill rotWithShape="1">
              <a:blip r:embed="rId4">
                <a:extLst>
                  <a:ext uri="{28A0092B-C50C-407E-A947-70E740481C1C}">
                    <a14:useLocalDpi xmlns:a14="http://schemas.microsoft.com/office/drawing/2010/main" val="0"/>
                  </a:ext>
                </a:extLst>
              </a:blip>
              <a:srcRect l="24469" t="4444" r="60030" b="79968"/>
              <a:stretch/>
            </p:blipFill>
            <p:spPr>
              <a:xfrm>
                <a:off x="5394496" y="4004755"/>
                <a:ext cx="356905" cy="286924"/>
              </a:xfrm>
              <a:prstGeom prst="rect">
                <a:avLst/>
              </a:prstGeom>
            </p:spPr>
          </p:pic>
          <p:pic>
            <p:nvPicPr>
              <p:cNvPr id="29" name="Picture 28">
                <a:extLst>
                  <a:ext uri="{FF2B5EF4-FFF2-40B4-BE49-F238E27FC236}">
                    <a16:creationId xmlns:a16="http://schemas.microsoft.com/office/drawing/2014/main" id="{35894A9F-671A-4DE3-BE2E-7B0975BBECFA}"/>
                  </a:ext>
                </a:extLst>
              </p:cNvPr>
              <p:cNvPicPr>
                <a:picLocks noChangeAspect="1"/>
              </p:cNvPicPr>
              <p:nvPr/>
            </p:nvPicPr>
            <p:blipFill rotWithShape="1">
              <a:blip r:embed="rId4">
                <a:extLst>
                  <a:ext uri="{28A0092B-C50C-407E-A947-70E740481C1C}">
                    <a14:useLocalDpi xmlns:a14="http://schemas.microsoft.com/office/drawing/2010/main" val="0"/>
                  </a:ext>
                </a:extLst>
              </a:blip>
              <a:srcRect l="25482" t="60333" r="60233" b="24839"/>
              <a:stretch/>
            </p:blipFill>
            <p:spPr>
              <a:xfrm>
                <a:off x="5963909" y="3227688"/>
                <a:ext cx="328912" cy="272928"/>
              </a:xfrm>
              <a:prstGeom prst="rect">
                <a:avLst/>
              </a:prstGeom>
            </p:spPr>
          </p:pic>
          <p:sp>
            <p:nvSpPr>
              <p:cNvPr id="30" name="Circular Arrow 85">
                <a:extLst>
                  <a:ext uri="{FF2B5EF4-FFF2-40B4-BE49-F238E27FC236}">
                    <a16:creationId xmlns:a16="http://schemas.microsoft.com/office/drawing/2014/main" id="{0F88D5B6-C3BF-4C5F-B705-B6269F5786F3}"/>
                  </a:ext>
                </a:extLst>
              </p:cNvPr>
              <p:cNvSpPr/>
              <p:nvPr/>
            </p:nvSpPr>
            <p:spPr>
              <a:xfrm rot="60000">
                <a:off x="3920161" y="1481860"/>
                <a:ext cx="1667559" cy="1667559"/>
              </a:xfrm>
              <a:prstGeom prst="circularArrow">
                <a:avLst>
                  <a:gd name="adj1" fmla="val 5202"/>
                  <a:gd name="adj2" fmla="val 336015"/>
                  <a:gd name="adj3" fmla="val 16865256"/>
                  <a:gd name="adj4" fmla="val 15198729"/>
                  <a:gd name="adj5" fmla="val 6068"/>
                </a:avLst>
              </a:prstGeom>
              <a:solidFill>
                <a:srgbClr val="F8971D"/>
              </a:solidFill>
              <a:ln w="25400" cap="flat" cmpd="sng" algn="ctr">
                <a:noFill/>
                <a:prstDash val="solid"/>
              </a:ln>
              <a:effectLst/>
            </p:spPr>
          </p:sp>
          <p:sp>
            <p:nvSpPr>
              <p:cNvPr id="31" name="Circular Arrow 86">
                <a:extLst>
                  <a:ext uri="{FF2B5EF4-FFF2-40B4-BE49-F238E27FC236}">
                    <a16:creationId xmlns:a16="http://schemas.microsoft.com/office/drawing/2014/main" id="{9927CF39-8357-447E-8EE6-FFA004F59459}"/>
                  </a:ext>
                </a:extLst>
              </p:cNvPr>
              <p:cNvSpPr/>
              <p:nvPr/>
            </p:nvSpPr>
            <p:spPr>
              <a:xfrm rot="60000" flipH="1" flipV="1">
                <a:off x="3914984" y="2897601"/>
                <a:ext cx="1667559" cy="1667559"/>
              </a:xfrm>
              <a:prstGeom prst="circularArrow">
                <a:avLst>
                  <a:gd name="adj1" fmla="val 5202"/>
                  <a:gd name="adj2" fmla="val 336015"/>
                  <a:gd name="adj3" fmla="val 16865256"/>
                  <a:gd name="adj4" fmla="val 15198729"/>
                  <a:gd name="adj5" fmla="val 6068"/>
                </a:avLst>
              </a:prstGeom>
              <a:solidFill>
                <a:srgbClr val="F8971D"/>
              </a:solidFill>
              <a:ln w="25400" cap="flat" cmpd="sng" algn="ctr">
                <a:noFill/>
                <a:prstDash val="solid"/>
              </a:ln>
              <a:effectLst/>
            </p:spPr>
          </p:sp>
          <p:grpSp>
            <p:nvGrpSpPr>
              <p:cNvPr id="32" name="Group 31">
                <a:extLst>
                  <a:ext uri="{FF2B5EF4-FFF2-40B4-BE49-F238E27FC236}">
                    <a16:creationId xmlns:a16="http://schemas.microsoft.com/office/drawing/2014/main" id="{C6B86D2D-D38E-4016-B6FB-0B349E4DB7C2}"/>
                  </a:ext>
                </a:extLst>
              </p:cNvPr>
              <p:cNvGrpSpPr/>
              <p:nvPr/>
            </p:nvGrpSpPr>
            <p:grpSpPr>
              <a:xfrm>
                <a:off x="3435030" y="1735483"/>
                <a:ext cx="2558097" cy="2558097"/>
                <a:chOff x="8916071" y="1077105"/>
                <a:chExt cx="3172163" cy="3172163"/>
              </a:xfrm>
            </p:grpSpPr>
            <p:sp>
              <p:nvSpPr>
                <p:cNvPr id="35" name="Freeform 88">
                  <a:extLst>
                    <a:ext uri="{FF2B5EF4-FFF2-40B4-BE49-F238E27FC236}">
                      <a16:creationId xmlns:a16="http://schemas.microsoft.com/office/drawing/2014/main" id="{FE6C3214-A377-47E6-A724-13B5E031BCD4}"/>
                    </a:ext>
                  </a:extLst>
                </p:cNvPr>
                <p:cNvSpPr/>
                <p:nvPr/>
              </p:nvSpPr>
              <p:spPr>
                <a:xfrm>
                  <a:off x="8916071" y="1077105"/>
                  <a:ext cx="3172163" cy="3172163"/>
                </a:xfrm>
                <a:custGeom>
                  <a:avLst/>
                  <a:gdLst>
                    <a:gd name="connsiteX0" fmla="*/ 0 w 2844800"/>
                    <a:gd name="connsiteY0" fmla="*/ 1422400 h 2844800"/>
                    <a:gd name="connsiteX1" fmla="*/ 1422400 w 2844800"/>
                    <a:gd name="connsiteY1" fmla="*/ 0 h 2844800"/>
                    <a:gd name="connsiteX2" fmla="*/ 2844800 w 2844800"/>
                    <a:gd name="connsiteY2" fmla="*/ 1422400 h 2844800"/>
                    <a:gd name="connsiteX3" fmla="*/ 1422400 w 2844800"/>
                    <a:gd name="connsiteY3" fmla="*/ 2844800 h 2844800"/>
                    <a:gd name="connsiteX4" fmla="*/ 0 w 2844800"/>
                    <a:gd name="connsiteY4" fmla="*/ 1422400 h 284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4800" h="2844800">
                      <a:moveTo>
                        <a:pt x="0" y="1422400"/>
                      </a:moveTo>
                      <a:cubicBezTo>
                        <a:pt x="0" y="636830"/>
                        <a:pt x="636830" y="0"/>
                        <a:pt x="1422400" y="0"/>
                      </a:cubicBezTo>
                      <a:cubicBezTo>
                        <a:pt x="2207970" y="0"/>
                        <a:pt x="2844800" y="636830"/>
                        <a:pt x="2844800" y="1422400"/>
                      </a:cubicBezTo>
                      <a:cubicBezTo>
                        <a:pt x="2844800" y="2207970"/>
                        <a:pt x="2207970" y="2844800"/>
                        <a:pt x="1422400" y="2844800"/>
                      </a:cubicBezTo>
                      <a:cubicBezTo>
                        <a:pt x="636830" y="2844800"/>
                        <a:pt x="0" y="2207970"/>
                        <a:pt x="0" y="1422400"/>
                      </a:cubicBezTo>
                      <a:close/>
                    </a:path>
                  </a:pathLst>
                </a:custGeom>
                <a:solidFill>
                  <a:srgbClr val="CCCCCC">
                    <a:lumMod val="75000"/>
                  </a:srgbClr>
                </a:solidFill>
                <a:ln w="25400" cap="flat" cmpd="sng" algn="ctr">
                  <a:solidFill>
                    <a:srgbClr val="FFFFFF">
                      <a:hueOff val="0"/>
                      <a:satOff val="0"/>
                      <a:lumOff val="0"/>
                      <a:alphaOff val="0"/>
                    </a:srgbClr>
                  </a:solidFill>
                  <a:prstDash val="sysDot"/>
                </a:ln>
                <a:effectLst/>
              </p:spPr>
              <p:txBody>
                <a:bodyPr spcFirstLastPara="0" vert="horz" wrap="square" lIns="1030529" tIns="344506" rIns="1030530" bIns="3227994" numCol="1" spcCol="1270" anchor="ctr" anchorCtr="0">
                  <a:noAutofit/>
                </a:bodyPr>
                <a:lstStyle/>
                <a:p>
                  <a:pPr algn="ctr" defTabSz="435610">
                    <a:lnSpc>
                      <a:spcPct val="90000"/>
                    </a:lnSpc>
                    <a:spcBef>
                      <a:spcPct val="0"/>
                    </a:spcBef>
                    <a:spcAft>
                      <a:spcPct val="35000"/>
                    </a:spcAft>
                    <a:defRPr/>
                  </a:pPr>
                  <a:endParaRPr lang="en-US" sz="1400" b="1" kern="0" dirty="0">
                    <a:solidFill>
                      <a:srgbClr val="FFFFFF"/>
                    </a:solidFill>
                  </a:endParaRPr>
                </a:p>
              </p:txBody>
            </p:sp>
            <p:sp>
              <p:nvSpPr>
                <p:cNvPr id="36" name="Freeform 89">
                  <a:extLst>
                    <a:ext uri="{FF2B5EF4-FFF2-40B4-BE49-F238E27FC236}">
                      <a16:creationId xmlns:a16="http://schemas.microsoft.com/office/drawing/2014/main" id="{EB4D2E60-41FD-4079-887E-FE4E0B7D8830}"/>
                    </a:ext>
                  </a:extLst>
                </p:cNvPr>
                <p:cNvSpPr/>
                <p:nvPr/>
              </p:nvSpPr>
              <p:spPr>
                <a:xfrm>
                  <a:off x="9460876" y="2166717"/>
                  <a:ext cx="2082551" cy="2082551"/>
                </a:xfrm>
                <a:custGeom>
                  <a:avLst/>
                  <a:gdLst>
                    <a:gd name="connsiteX0" fmla="*/ 0 w 2235200"/>
                    <a:gd name="connsiteY0" fmla="*/ 1117600 h 2235200"/>
                    <a:gd name="connsiteX1" fmla="*/ 1117600 w 2235200"/>
                    <a:gd name="connsiteY1" fmla="*/ 0 h 2235200"/>
                    <a:gd name="connsiteX2" fmla="*/ 2235200 w 2235200"/>
                    <a:gd name="connsiteY2" fmla="*/ 1117600 h 2235200"/>
                    <a:gd name="connsiteX3" fmla="*/ 1117600 w 2235200"/>
                    <a:gd name="connsiteY3" fmla="*/ 2235200 h 2235200"/>
                    <a:gd name="connsiteX4" fmla="*/ 0 w 2235200"/>
                    <a:gd name="connsiteY4" fmla="*/ 1117600 h 2235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35200" h="2235200">
                      <a:moveTo>
                        <a:pt x="0" y="1117600"/>
                      </a:moveTo>
                      <a:cubicBezTo>
                        <a:pt x="0" y="500367"/>
                        <a:pt x="500367" y="0"/>
                        <a:pt x="1117600" y="0"/>
                      </a:cubicBezTo>
                      <a:cubicBezTo>
                        <a:pt x="1734833" y="0"/>
                        <a:pt x="2235200" y="500367"/>
                        <a:pt x="2235200" y="1117600"/>
                      </a:cubicBezTo>
                      <a:cubicBezTo>
                        <a:pt x="2235200" y="1734833"/>
                        <a:pt x="1734833" y="2235200"/>
                        <a:pt x="1117600" y="2235200"/>
                      </a:cubicBezTo>
                      <a:cubicBezTo>
                        <a:pt x="500367" y="2235200"/>
                        <a:pt x="0" y="1734833"/>
                        <a:pt x="0" y="1117600"/>
                      </a:cubicBezTo>
                      <a:close/>
                    </a:path>
                  </a:pathLst>
                </a:custGeom>
                <a:solidFill>
                  <a:srgbClr val="0095D3"/>
                </a:solidFill>
                <a:ln w="25400" cap="flat" cmpd="sng" algn="ctr">
                  <a:solidFill>
                    <a:srgbClr val="FFFFFF">
                      <a:hueOff val="0"/>
                      <a:satOff val="0"/>
                      <a:lumOff val="0"/>
                      <a:alphaOff val="0"/>
                    </a:srgbClr>
                  </a:solidFill>
                  <a:prstDash val="sysDot"/>
                </a:ln>
                <a:effectLst/>
              </p:spPr>
              <p:txBody>
                <a:bodyPr spcFirstLastPara="0" vert="horz" wrap="square" lIns="789432" tIns="351333" rIns="789432" bIns="2354072" numCol="1" spcCol="1270" anchor="ctr" anchorCtr="0">
                  <a:noAutofit/>
                </a:bodyPr>
                <a:lstStyle/>
                <a:p>
                  <a:pPr algn="ctr" defTabSz="435610">
                    <a:lnSpc>
                      <a:spcPct val="90000"/>
                    </a:lnSpc>
                    <a:spcBef>
                      <a:spcPct val="0"/>
                    </a:spcBef>
                    <a:spcAft>
                      <a:spcPct val="35000"/>
                    </a:spcAft>
                    <a:defRPr/>
                  </a:pPr>
                  <a:endParaRPr lang="en-US" sz="1400" b="1" kern="0" dirty="0">
                    <a:solidFill>
                      <a:srgbClr val="FFFFFF"/>
                    </a:solidFill>
                  </a:endParaRPr>
                </a:p>
              </p:txBody>
            </p:sp>
            <p:sp>
              <p:nvSpPr>
                <p:cNvPr id="37" name="Freeform 90">
                  <a:extLst>
                    <a:ext uri="{FF2B5EF4-FFF2-40B4-BE49-F238E27FC236}">
                      <a16:creationId xmlns:a16="http://schemas.microsoft.com/office/drawing/2014/main" id="{4B2F67A8-DD28-49EA-A7F1-084E8A147B26}"/>
                    </a:ext>
                  </a:extLst>
                </p:cNvPr>
                <p:cNvSpPr/>
                <p:nvPr/>
              </p:nvSpPr>
              <p:spPr>
                <a:xfrm>
                  <a:off x="9875682" y="2996326"/>
                  <a:ext cx="1252942" cy="1252942"/>
                </a:xfrm>
                <a:custGeom>
                  <a:avLst/>
                  <a:gdLst>
                    <a:gd name="connsiteX0" fmla="*/ 0 w 1625600"/>
                    <a:gd name="connsiteY0" fmla="*/ 812800 h 1625600"/>
                    <a:gd name="connsiteX1" fmla="*/ 812800 w 1625600"/>
                    <a:gd name="connsiteY1" fmla="*/ 0 h 1625600"/>
                    <a:gd name="connsiteX2" fmla="*/ 1625600 w 1625600"/>
                    <a:gd name="connsiteY2" fmla="*/ 812800 h 1625600"/>
                    <a:gd name="connsiteX3" fmla="*/ 812800 w 1625600"/>
                    <a:gd name="connsiteY3" fmla="*/ 1625600 h 1625600"/>
                    <a:gd name="connsiteX4" fmla="*/ 0 w 1625600"/>
                    <a:gd name="connsiteY4" fmla="*/ 812800 h 162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5600" h="1625600">
                      <a:moveTo>
                        <a:pt x="0" y="812800"/>
                      </a:moveTo>
                      <a:cubicBezTo>
                        <a:pt x="0" y="363903"/>
                        <a:pt x="363903" y="0"/>
                        <a:pt x="812800" y="0"/>
                      </a:cubicBezTo>
                      <a:cubicBezTo>
                        <a:pt x="1261697" y="0"/>
                        <a:pt x="1625600" y="363903"/>
                        <a:pt x="1625600" y="812800"/>
                      </a:cubicBezTo>
                      <a:cubicBezTo>
                        <a:pt x="1625600" y="1261697"/>
                        <a:pt x="1261697" y="1625600"/>
                        <a:pt x="812800" y="1625600"/>
                      </a:cubicBezTo>
                      <a:cubicBezTo>
                        <a:pt x="363903" y="1625600"/>
                        <a:pt x="0" y="1261697"/>
                        <a:pt x="0" y="812800"/>
                      </a:cubicBezTo>
                      <a:close/>
                    </a:path>
                  </a:pathLst>
                </a:custGeom>
                <a:solidFill>
                  <a:srgbClr val="E1F6FF"/>
                </a:solidFill>
                <a:ln w="25400" cap="flat" cmpd="sng" algn="ctr">
                  <a:solidFill>
                    <a:srgbClr val="FFFFFF">
                      <a:hueOff val="0"/>
                      <a:satOff val="0"/>
                      <a:lumOff val="0"/>
                      <a:alphaOff val="0"/>
                    </a:srgbClr>
                  </a:solidFill>
                  <a:prstDash val="sysDot"/>
                </a:ln>
                <a:effectLst/>
              </p:spPr>
              <p:txBody>
                <a:bodyPr spcFirstLastPara="0" vert="horz" wrap="square" lIns="402987" tIns="638658" rIns="402987" bIns="638658" numCol="1" spcCol="1270" anchor="ctr" anchorCtr="0">
                  <a:noAutofit/>
                </a:bodyPr>
                <a:lstStyle/>
                <a:p>
                  <a:pPr algn="ctr" defTabSz="435610">
                    <a:lnSpc>
                      <a:spcPct val="90000"/>
                    </a:lnSpc>
                    <a:spcBef>
                      <a:spcPct val="0"/>
                    </a:spcBef>
                    <a:spcAft>
                      <a:spcPct val="35000"/>
                    </a:spcAft>
                    <a:defRPr/>
                  </a:pPr>
                  <a:endParaRPr lang="en-US" sz="1680" b="1" kern="0" dirty="0">
                    <a:solidFill>
                      <a:srgbClr val="666666"/>
                    </a:solidFill>
                  </a:endParaRPr>
                </a:p>
              </p:txBody>
            </p:sp>
            <p:sp>
              <p:nvSpPr>
                <p:cNvPr id="38" name="TextBox 37">
                  <a:extLst>
                    <a:ext uri="{FF2B5EF4-FFF2-40B4-BE49-F238E27FC236}">
                      <a16:creationId xmlns:a16="http://schemas.microsoft.com/office/drawing/2014/main" id="{6113B370-46C9-403B-95CC-B3D0F1CC76F9}"/>
                    </a:ext>
                  </a:extLst>
                </p:cNvPr>
                <p:cNvSpPr txBox="1"/>
                <p:nvPr/>
              </p:nvSpPr>
              <p:spPr>
                <a:xfrm>
                  <a:off x="9741658" y="2516732"/>
                  <a:ext cx="1619489" cy="647000"/>
                </a:xfrm>
                <a:prstGeom prst="rect">
                  <a:avLst/>
                </a:prstGeom>
                <a:noFill/>
                <a:ln>
                  <a:noFill/>
                  <a:prstDash val="sysDot"/>
                </a:ln>
              </p:spPr>
              <p:txBody>
                <a:bodyPr wrap="none" lIns="0" tIns="0" rtlCol="0">
                  <a:spAutoFit/>
                </a:bodyPr>
                <a:lstStyle/>
                <a:p>
                  <a:pPr algn="ctr" defTabSz="640080">
                    <a:spcBef>
                      <a:spcPts val="420"/>
                    </a:spcBef>
                    <a:defRPr/>
                  </a:pPr>
                  <a:r>
                    <a:rPr lang="en-US" sz="1260" b="1" kern="0" dirty="0">
                      <a:solidFill>
                        <a:srgbClr val="FFFFFF"/>
                      </a:solidFill>
                    </a:rPr>
                    <a:t>Business</a:t>
                  </a:r>
                  <a:r>
                    <a:rPr lang="en-US" sz="1260" b="1" kern="0" dirty="0">
                      <a:solidFill>
                        <a:srgbClr val="FFFFFF"/>
                      </a:solidFill>
                      <a:cs typeface="Century Gothic"/>
                    </a:rPr>
                    <a:t> | </a:t>
                  </a:r>
                  <a:r>
                    <a:rPr lang="en-US" sz="1260" b="1" kern="0" dirty="0">
                      <a:solidFill>
                        <a:srgbClr val="FFFFFF"/>
                      </a:solidFill>
                    </a:rPr>
                    <a:t>Leadership</a:t>
                  </a:r>
                </a:p>
                <a:p>
                  <a:pPr algn="ctr" defTabSz="640080">
                    <a:spcBef>
                      <a:spcPts val="420"/>
                    </a:spcBef>
                    <a:defRPr/>
                  </a:pPr>
                  <a:r>
                    <a:rPr lang="en-US" sz="1260" b="1" kern="0" dirty="0">
                      <a:solidFill>
                        <a:srgbClr val="FFFFFF"/>
                      </a:solidFill>
                    </a:rPr>
                    <a:t>Governance</a:t>
                  </a:r>
                  <a:r>
                    <a:rPr lang="en-US" sz="1260" b="1" kern="0" dirty="0">
                      <a:solidFill>
                        <a:srgbClr val="FFFFFF"/>
                      </a:solidFill>
                      <a:cs typeface="Century Gothic"/>
                    </a:rPr>
                    <a:t> | </a:t>
                  </a:r>
                  <a:r>
                    <a:rPr lang="en-US" sz="1260" b="1" kern="0" dirty="0">
                      <a:solidFill>
                        <a:srgbClr val="FFFFFF"/>
                      </a:solidFill>
                    </a:rPr>
                    <a:t>Portfolio</a:t>
                  </a:r>
                </a:p>
                <a:p>
                  <a:pPr algn="ctr" defTabSz="640080">
                    <a:spcBef>
                      <a:spcPts val="420"/>
                    </a:spcBef>
                    <a:defRPr/>
                  </a:pPr>
                  <a:endParaRPr lang="en-US" sz="1260" b="1" kern="0" dirty="0">
                    <a:solidFill>
                      <a:srgbClr val="000000"/>
                    </a:solidFill>
                  </a:endParaRPr>
                </a:p>
              </p:txBody>
            </p:sp>
            <p:sp>
              <p:nvSpPr>
                <p:cNvPr id="39" name="TextBox 38">
                  <a:extLst>
                    <a:ext uri="{FF2B5EF4-FFF2-40B4-BE49-F238E27FC236}">
                      <a16:creationId xmlns:a16="http://schemas.microsoft.com/office/drawing/2014/main" id="{1B89CF63-6C23-419D-B432-13B2173FEC6D}"/>
                    </a:ext>
                  </a:extLst>
                </p:cNvPr>
                <p:cNvSpPr txBox="1"/>
                <p:nvPr/>
              </p:nvSpPr>
              <p:spPr>
                <a:xfrm>
                  <a:off x="9338450" y="1232194"/>
                  <a:ext cx="2455785" cy="847371"/>
                </a:xfrm>
                <a:prstGeom prst="rect">
                  <a:avLst/>
                </a:prstGeom>
                <a:noFill/>
                <a:ln>
                  <a:noFill/>
                  <a:prstDash val="sysDot"/>
                </a:ln>
              </p:spPr>
              <p:txBody>
                <a:bodyPr wrap="none" lIns="0" tIns="0" rtlCol="0">
                  <a:spAutoFit/>
                </a:bodyPr>
                <a:lstStyle/>
                <a:p>
                  <a:pPr algn="ctr" defTabSz="435610">
                    <a:spcBef>
                      <a:spcPts val="840"/>
                    </a:spcBef>
                    <a:defRPr/>
                  </a:pPr>
                  <a:r>
                    <a:rPr lang="en-US" sz="1470" b="1" kern="0" dirty="0">
                      <a:solidFill>
                        <a:srgbClr val="FFFFFF"/>
                      </a:solidFill>
                    </a:rPr>
                    <a:t>CONTINUOUS</a:t>
                  </a:r>
                  <a:endParaRPr lang="en-US" sz="1680" b="1" kern="0" dirty="0">
                    <a:solidFill>
                      <a:srgbClr val="FFFFFF"/>
                    </a:solidFill>
                  </a:endParaRPr>
                </a:p>
                <a:p>
                  <a:pPr algn="ctr" defTabSz="435610">
                    <a:spcBef>
                      <a:spcPts val="420"/>
                    </a:spcBef>
                    <a:defRPr/>
                  </a:pPr>
                  <a:r>
                    <a:rPr lang="en-US" sz="1260" b="1" kern="0" dirty="0">
                      <a:solidFill>
                        <a:srgbClr val="FFFFFF"/>
                      </a:solidFill>
                    </a:rPr>
                    <a:t>Scaling </a:t>
                  </a:r>
                  <a:r>
                    <a:rPr lang="en-US" sz="1260" b="1" kern="0" dirty="0">
                      <a:solidFill>
                        <a:srgbClr val="FFFFFF"/>
                      </a:solidFill>
                      <a:cs typeface="Century Gothic"/>
                    </a:rPr>
                    <a:t>| </a:t>
                  </a:r>
                  <a:r>
                    <a:rPr lang="en-US" sz="1260" b="1" kern="0" dirty="0">
                      <a:solidFill>
                        <a:srgbClr val="FFFFFF"/>
                      </a:solidFill>
                    </a:rPr>
                    <a:t>Infrastructure</a:t>
                  </a:r>
                </a:p>
                <a:p>
                  <a:pPr algn="ctr" defTabSz="435610">
                    <a:spcBef>
                      <a:spcPts val="420"/>
                    </a:spcBef>
                    <a:defRPr/>
                  </a:pPr>
                  <a:r>
                    <a:rPr lang="en-US" sz="1260" b="1" kern="0" dirty="0">
                      <a:solidFill>
                        <a:srgbClr val="FFFFFF"/>
                      </a:solidFill>
                    </a:rPr>
                    <a:t>Compliance </a:t>
                  </a:r>
                  <a:r>
                    <a:rPr lang="en-US" sz="1260" b="1" kern="0" dirty="0">
                      <a:solidFill>
                        <a:srgbClr val="FFFFFF"/>
                      </a:solidFill>
                      <a:cs typeface="Century Gothic"/>
                    </a:rPr>
                    <a:t>|  Security  |</a:t>
                  </a:r>
                  <a:r>
                    <a:rPr lang="en-US" sz="1260" b="1" kern="0" dirty="0">
                      <a:solidFill>
                        <a:srgbClr val="FFFFFF"/>
                      </a:solidFill>
                    </a:rPr>
                    <a:t> Analytics </a:t>
                  </a:r>
                  <a:br>
                    <a:rPr lang="en-US" sz="1260" b="1" kern="0" dirty="0">
                      <a:solidFill>
                        <a:srgbClr val="FFFFFF"/>
                      </a:solidFill>
                    </a:rPr>
                  </a:br>
                  <a:r>
                    <a:rPr lang="en-US" sz="1260" b="1" kern="0" dirty="0">
                      <a:solidFill>
                        <a:srgbClr val="FFFFFF"/>
                      </a:solidFill>
                    </a:rPr>
                    <a:t>Learning </a:t>
                  </a:r>
                  <a:r>
                    <a:rPr lang="en-US" sz="1260" b="1" kern="0" dirty="0">
                      <a:solidFill>
                        <a:srgbClr val="FFFFFF"/>
                      </a:solidFill>
                      <a:cs typeface="Century Gothic"/>
                    </a:rPr>
                    <a:t>Improvement</a:t>
                  </a:r>
                  <a:endParaRPr lang="en-US" sz="1260" b="1" kern="0" dirty="0">
                    <a:solidFill>
                      <a:srgbClr val="FFFFFF"/>
                    </a:solidFill>
                  </a:endParaRPr>
                </a:p>
              </p:txBody>
            </p:sp>
          </p:grpSp>
          <p:pic>
            <p:nvPicPr>
              <p:cNvPr id="33" name="Picture 32" descr="users_black.eps">
                <a:extLst>
                  <a:ext uri="{FF2B5EF4-FFF2-40B4-BE49-F238E27FC236}">
                    <a16:creationId xmlns:a16="http://schemas.microsoft.com/office/drawing/2014/main" id="{D62E402C-19D5-46CE-BEC6-5D4BFEA6E425}"/>
                  </a:ext>
                </a:extLst>
              </p:cNvPr>
              <p:cNvPicPr>
                <a:picLocks noChangeAspect="1"/>
              </p:cNvPicPr>
              <p:nvPr/>
            </p:nvPicPr>
            <p:blipFill>
              <a:blip r:embed="rId5">
                <a:duotone>
                  <a:srgbClr val="0095D3">
                    <a:shade val="45000"/>
                    <a:satMod val="135000"/>
                  </a:srgbClr>
                  <a:prstClr val="white"/>
                </a:duotone>
                <a:extLst>
                  <a:ext uri="{28A0092B-C50C-407E-A947-70E740481C1C}">
                    <a14:useLocalDpi xmlns:a14="http://schemas.microsoft.com/office/drawing/2010/main" val="0"/>
                  </a:ext>
                </a:extLst>
              </a:blip>
              <a:stretch>
                <a:fillRect/>
              </a:stretch>
            </p:blipFill>
            <p:spPr>
              <a:xfrm>
                <a:off x="4570873" y="3732621"/>
                <a:ext cx="286411" cy="282137"/>
              </a:xfrm>
              <a:prstGeom prst="rect">
                <a:avLst/>
              </a:prstGeom>
            </p:spPr>
          </p:pic>
          <p:sp>
            <p:nvSpPr>
              <p:cNvPr id="34" name="Rectangle 33">
                <a:extLst>
                  <a:ext uri="{FF2B5EF4-FFF2-40B4-BE49-F238E27FC236}">
                    <a16:creationId xmlns:a16="http://schemas.microsoft.com/office/drawing/2014/main" id="{AD9F02C6-A0FB-425C-AB5A-99208F0E2BC3}"/>
                  </a:ext>
                </a:extLst>
              </p:cNvPr>
              <p:cNvSpPr/>
              <p:nvPr/>
            </p:nvSpPr>
            <p:spPr>
              <a:xfrm>
                <a:off x="4305340" y="3486150"/>
                <a:ext cx="799441" cy="232161"/>
              </a:xfrm>
              <a:prstGeom prst="rect">
                <a:avLst/>
              </a:prstGeom>
            </p:spPr>
            <p:txBody>
              <a:bodyPr wrap="none">
                <a:spAutoFit/>
              </a:bodyPr>
              <a:lstStyle/>
              <a:p>
                <a:pPr algn="ctr" defTabSz="435610">
                  <a:lnSpc>
                    <a:spcPct val="90000"/>
                  </a:lnSpc>
                  <a:spcBef>
                    <a:spcPct val="0"/>
                  </a:spcBef>
                  <a:spcAft>
                    <a:spcPct val="35000"/>
                  </a:spcAft>
                </a:pPr>
                <a:r>
                  <a:rPr lang="en-US" sz="1680" b="1" dirty="0">
                    <a:solidFill>
                      <a:srgbClr val="666666"/>
                    </a:solidFill>
                  </a:rPr>
                  <a:t>ALLEGIS</a:t>
                </a:r>
              </a:p>
            </p:txBody>
          </p:sp>
        </p:grpSp>
      </p:grpSp>
    </p:spTree>
    <p:custDataLst>
      <p:tags r:id="rId1"/>
    </p:custDataLst>
    <p:extLst>
      <p:ext uri="{BB962C8B-B14F-4D97-AF65-F5344CB8AC3E}">
        <p14:creationId xmlns:p14="http://schemas.microsoft.com/office/powerpoint/2010/main" val="2666252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CB6D8-1268-49AC-A56E-60B4AC48F22E}"/>
              </a:ext>
            </a:extLst>
          </p:cNvPr>
          <p:cNvSpPr>
            <a:spLocks noGrp="1"/>
          </p:cNvSpPr>
          <p:nvPr>
            <p:ph type="ctrTitle"/>
          </p:nvPr>
        </p:nvSpPr>
        <p:spPr/>
        <p:txBody>
          <a:bodyPr vert="horz" wrap="square" lIns="128016" tIns="64008" rIns="128016" bIns="64008" rtlCol="0" anchor="t">
            <a:noAutofit/>
          </a:bodyPr>
          <a:lstStyle/>
          <a:p>
            <a:pPr defTabSz="1280160"/>
            <a:r>
              <a:rPr lang="en-US" dirty="0">
                <a:solidFill>
                  <a:srgbClr val="000000"/>
                </a:solidFill>
              </a:rPr>
              <a:t>Scaled agile framework </a:t>
            </a:r>
            <a:br>
              <a:rPr lang="en-US" dirty="0">
                <a:solidFill>
                  <a:srgbClr val="000000"/>
                </a:solidFill>
                <a:cs typeface="Arial"/>
              </a:rPr>
            </a:br>
            <a:endParaRPr lang="en-US" kern="1200" dirty="0">
              <a:ea typeface="+mj-lt"/>
              <a:cs typeface="+mj-lt"/>
            </a:endParaRPr>
          </a:p>
        </p:txBody>
      </p:sp>
      <p:sp>
        <p:nvSpPr>
          <p:cNvPr id="6" name="Subtitle 5">
            <a:extLst>
              <a:ext uri="{FF2B5EF4-FFF2-40B4-BE49-F238E27FC236}">
                <a16:creationId xmlns:a16="http://schemas.microsoft.com/office/drawing/2014/main" id="{F1D3B697-4CA6-4CBD-B020-6FC932209857}"/>
              </a:ext>
            </a:extLst>
          </p:cNvPr>
          <p:cNvSpPr>
            <a:spLocks noGrp="1"/>
          </p:cNvSpPr>
          <p:nvPr>
            <p:ph type="subTitle" idx="1"/>
          </p:nvPr>
        </p:nvSpPr>
        <p:spPr>
          <a:xfrm>
            <a:off x="1186986" y="4115257"/>
            <a:ext cx="6477769" cy="473976"/>
          </a:xfrm>
        </p:spPr>
        <p:txBody>
          <a:bodyPr vert="horz" wrap="square" lIns="128016" tIns="64008" rIns="128016" bIns="64008" rtlCol="0" anchor="t">
            <a:spAutoFit/>
          </a:bodyPr>
          <a:lstStyle/>
          <a:p>
            <a:r>
              <a:rPr lang="en-US" dirty="0">
                <a:cs typeface="Arial"/>
              </a:rPr>
              <a:t>Assessment Summary</a:t>
            </a:r>
            <a:endParaRPr lang="en-US" dirty="0"/>
          </a:p>
        </p:txBody>
      </p:sp>
    </p:spTree>
    <p:custDataLst>
      <p:tags r:id="rId1"/>
    </p:custDataLst>
    <p:extLst>
      <p:ext uri="{BB962C8B-B14F-4D97-AF65-F5344CB8AC3E}">
        <p14:creationId xmlns:p14="http://schemas.microsoft.com/office/powerpoint/2010/main" val="2632149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A6B1CF-D798-4CCE-B81B-CB18858282A1}"/>
              </a:ext>
            </a:extLst>
          </p:cNvPr>
          <p:cNvSpPr>
            <a:spLocks noGrp="1"/>
          </p:cNvSpPr>
          <p:nvPr>
            <p:ph type="title"/>
          </p:nvPr>
        </p:nvSpPr>
        <p:spPr/>
        <p:txBody>
          <a:bodyPr/>
          <a:lstStyle/>
          <a:p>
            <a:r>
              <a:rPr lang="en-US" dirty="0"/>
              <a:t>Agile, SAFe and DevOps</a:t>
            </a:r>
          </a:p>
        </p:txBody>
      </p:sp>
      <p:sp>
        <p:nvSpPr>
          <p:cNvPr id="2" name="Content Placeholder 1">
            <a:extLst>
              <a:ext uri="{FF2B5EF4-FFF2-40B4-BE49-F238E27FC236}">
                <a16:creationId xmlns:a16="http://schemas.microsoft.com/office/drawing/2014/main" id="{D21A466C-76A3-48D8-9AE8-0D05A148D1C1}"/>
              </a:ext>
            </a:extLst>
          </p:cNvPr>
          <p:cNvSpPr>
            <a:spLocks noGrp="1"/>
          </p:cNvSpPr>
          <p:nvPr>
            <p:ph idx="1"/>
          </p:nvPr>
        </p:nvSpPr>
        <p:spPr/>
        <p:txBody>
          <a:bodyPr vert="horz" lIns="128016" tIns="64008" rIns="128016" bIns="64008" rtlCol="0" anchor="t">
            <a:noAutofit/>
          </a:bodyPr>
          <a:lstStyle/>
          <a:p>
            <a:r>
              <a:rPr lang="en-US" b="1" dirty="0">
                <a:latin typeface="Arial" panose="020B0604020202020204" pitchFamily="34" charset="0"/>
                <a:cs typeface="Arial" panose="020B0604020202020204" pitchFamily="34" charset="0"/>
              </a:rPr>
              <a:t>Agile</a:t>
            </a:r>
            <a:r>
              <a:rPr lang="en-US" dirty="0">
                <a:latin typeface="Arial" panose="020B0604020202020204" pitchFamily="34" charset="0"/>
                <a:cs typeface="Arial" panose="020B0604020202020204" pitchFamily="34" charset="0"/>
              </a:rPr>
              <a:t> software development method emphasis on iterative, incremental, and evolutionary development. </a:t>
            </a:r>
            <a:r>
              <a:rPr lang="en-US" b="1" dirty="0">
                <a:latin typeface="Arial" panose="020B0604020202020204" pitchFamily="34" charset="0"/>
                <a:cs typeface="Arial" panose="020B0604020202020204" pitchFamily="34" charset="0"/>
              </a:rPr>
              <a:t>Agile</a:t>
            </a:r>
            <a:r>
              <a:rPr lang="en-US" dirty="0">
                <a:latin typeface="Arial" panose="020B0604020202020204" pitchFamily="34" charset="0"/>
                <a:cs typeface="Arial" panose="020B0604020202020204" pitchFamily="34" charset="0"/>
              </a:rPr>
              <a:t> refers to an iterative approach which focuses on collaboration, customer feedback, and small, rapid releases.</a:t>
            </a:r>
          </a:p>
          <a:p>
            <a:r>
              <a:rPr lang="en-US" b="1" dirty="0">
                <a:latin typeface="Arial" panose="020B0604020202020204" pitchFamily="34" charset="0"/>
                <a:cs typeface="Arial" panose="020B0604020202020204" pitchFamily="34" charset="0"/>
              </a:rPr>
              <a:t>Scaled Agile Framework (SAFe®)</a:t>
            </a:r>
            <a:r>
              <a:rPr lang="en-US" dirty="0">
                <a:latin typeface="Arial" panose="020B0604020202020204" pitchFamily="34" charset="0"/>
                <a:cs typeface="Arial" panose="020B0604020202020204" pitchFamily="34" charset="0"/>
              </a:rPr>
              <a:t> helps businesses address the significant challenges of developing and delivering enterprise-class software and systems in the shortest sustainable lead time. It is a freely revealed, online knowledge base of proven success patterns, for people building the world’s most important software and systems.</a:t>
            </a:r>
            <a:br>
              <a:rPr lang="en-US" dirty="0">
                <a:latin typeface="Arial" panose="020B0604020202020204" pitchFamily="34" charset="0"/>
                <a:cs typeface="Arial" panose="020B0604020202020204" pitchFamily="34" charset="0"/>
              </a:rPr>
            </a:br>
            <a:r>
              <a:rPr lang="en-US" sz="1400" dirty="0">
                <a:latin typeface="Arial" panose="020B0604020202020204" pitchFamily="34" charset="0"/>
                <a:cs typeface="Arial" panose="020B0604020202020204" pitchFamily="34" charset="0"/>
              </a:rPr>
              <a:t>© Scaled Agile, Inc.</a:t>
            </a:r>
          </a:p>
          <a:p>
            <a:r>
              <a:rPr lang="en-US" b="1" i="1" dirty="0">
                <a:latin typeface="Arial" panose="020B0604020202020204" pitchFamily="34" charset="0"/>
                <a:cs typeface="Arial" panose="020B0604020202020204" pitchFamily="34" charset="0"/>
              </a:rPr>
              <a:t>DevOps </a:t>
            </a:r>
            <a:r>
              <a:rPr lang="en-US" i="1" dirty="0">
                <a:latin typeface="Arial" panose="020B0604020202020204" pitchFamily="34" charset="0"/>
                <a:cs typeface="Arial" panose="020B0604020202020204" pitchFamily="34" charset="0"/>
              </a:rPr>
              <a:t>represents a change in IT culture, focusing on rapid IT service delivery through the adoption of agile, lean practices in the context of a system-oriented approach. DevOps emphasizes people (and culture) and seeks to improve collaboration between operations and development teams. </a:t>
            </a:r>
            <a:r>
              <a:rPr lang="en-US" dirty="0">
                <a:latin typeface="Arial" panose="020B0604020202020204" pitchFamily="34" charset="0"/>
                <a:cs typeface="Arial" panose="020B0604020202020204" pitchFamily="34" charset="0"/>
              </a:rPr>
              <a:t>© Gartner</a:t>
            </a:r>
          </a:p>
        </p:txBody>
      </p:sp>
      <p:sp>
        <p:nvSpPr>
          <p:cNvPr id="3" name="Slide Number Placeholder 2">
            <a:extLst>
              <a:ext uri="{FF2B5EF4-FFF2-40B4-BE49-F238E27FC236}">
                <a16:creationId xmlns:a16="http://schemas.microsoft.com/office/drawing/2014/main" id="{E0B17B48-D485-46F8-95AF-49E3741D494D}"/>
              </a:ext>
            </a:extLst>
          </p:cNvPr>
          <p:cNvSpPr>
            <a:spLocks noGrp="1"/>
          </p:cNvSpPr>
          <p:nvPr>
            <p:ph type="sldNum" sz="quarter" idx="12"/>
          </p:nvPr>
        </p:nvSpPr>
        <p:spPr/>
        <p:txBody>
          <a:bodyPr/>
          <a:lstStyle/>
          <a:p>
            <a:fld id="{9835B171-50E3-2D49-9067-C9D2D5BD95F7}" type="slidenum">
              <a:rPr lang="en-US" smtClean="0"/>
              <a:t>8</a:t>
            </a:fld>
            <a:endParaRPr lang="en-US" dirty="0"/>
          </a:p>
        </p:txBody>
      </p:sp>
    </p:spTree>
    <p:custDataLst>
      <p:tags r:id="rId1"/>
    </p:custDataLst>
    <p:extLst>
      <p:ext uri="{BB962C8B-B14F-4D97-AF65-F5344CB8AC3E}">
        <p14:creationId xmlns:p14="http://schemas.microsoft.com/office/powerpoint/2010/main" val="8883970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A6B1CF-D798-4CCE-B81B-CB18858282A1}"/>
              </a:ext>
            </a:extLst>
          </p:cNvPr>
          <p:cNvSpPr>
            <a:spLocks noGrp="1"/>
          </p:cNvSpPr>
          <p:nvPr>
            <p:ph type="title"/>
          </p:nvPr>
        </p:nvSpPr>
        <p:spPr>
          <a:xfrm>
            <a:off x="581100" y="949898"/>
            <a:ext cx="11513747" cy="557717"/>
          </a:xfrm>
        </p:spPr>
        <p:txBody>
          <a:bodyPr/>
          <a:lstStyle/>
          <a:p>
            <a:r>
              <a:rPr lang="en-US" dirty="0"/>
              <a:t>Portfolio </a:t>
            </a:r>
            <a:r>
              <a:rPr lang="en-US" dirty="0" err="1"/>
              <a:t>SAFe</a:t>
            </a:r>
            <a:endParaRPr lang="en-US" dirty="0"/>
          </a:p>
        </p:txBody>
      </p:sp>
      <p:sp>
        <p:nvSpPr>
          <p:cNvPr id="3" name="Slide Number Placeholder 2">
            <a:extLst>
              <a:ext uri="{FF2B5EF4-FFF2-40B4-BE49-F238E27FC236}">
                <a16:creationId xmlns:a16="http://schemas.microsoft.com/office/drawing/2014/main" id="{E0B17B48-D485-46F8-95AF-49E3741D494D}"/>
              </a:ext>
            </a:extLst>
          </p:cNvPr>
          <p:cNvSpPr>
            <a:spLocks noGrp="1"/>
          </p:cNvSpPr>
          <p:nvPr>
            <p:ph type="sldNum" sz="quarter" idx="12"/>
          </p:nvPr>
        </p:nvSpPr>
        <p:spPr/>
        <p:txBody>
          <a:bodyPr/>
          <a:lstStyle/>
          <a:p>
            <a:fld id="{9835B171-50E3-2D49-9067-C9D2D5BD95F7}" type="slidenum">
              <a:rPr lang="en-US" smtClean="0"/>
              <a:t>9</a:t>
            </a:fld>
            <a:endParaRPr lang="en-US" dirty="0"/>
          </a:p>
        </p:txBody>
      </p:sp>
      <p:pic>
        <p:nvPicPr>
          <p:cNvPr id="7" name="Content Placeholder 6">
            <a:extLst>
              <a:ext uri="{FF2B5EF4-FFF2-40B4-BE49-F238E27FC236}">
                <a16:creationId xmlns:a16="http://schemas.microsoft.com/office/drawing/2014/main" id="{E6423515-18DD-0A49-BF49-802C8507E749}"/>
              </a:ext>
            </a:extLst>
          </p:cNvPr>
          <p:cNvPicPr>
            <a:picLocks noGrp="1" noChangeAspect="1"/>
          </p:cNvPicPr>
          <p:nvPr>
            <p:ph idx="1"/>
          </p:nvPr>
        </p:nvPicPr>
        <p:blipFill>
          <a:blip r:embed="rId3"/>
          <a:stretch>
            <a:fillRect/>
          </a:stretch>
        </p:blipFill>
        <p:spPr>
          <a:xfrm>
            <a:off x="702271" y="1597253"/>
            <a:ext cx="10106596" cy="4950219"/>
          </a:xfrm>
          <a:prstGeom prst="rect">
            <a:avLst/>
          </a:prstGeom>
        </p:spPr>
      </p:pic>
      <p:sp>
        <p:nvSpPr>
          <p:cNvPr id="8" name="Rectangle 7">
            <a:extLst>
              <a:ext uri="{FF2B5EF4-FFF2-40B4-BE49-F238E27FC236}">
                <a16:creationId xmlns:a16="http://schemas.microsoft.com/office/drawing/2014/main" id="{DC5DEDA8-5120-6947-8DCB-09174DF798CF}"/>
              </a:ext>
            </a:extLst>
          </p:cNvPr>
          <p:cNvSpPr/>
          <p:nvPr/>
        </p:nvSpPr>
        <p:spPr>
          <a:xfrm>
            <a:off x="6816878" y="6267476"/>
            <a:ext cx="5517857" cy="501804"/>
          </a:xfrm>
          <a:prstGeom prst="rect">
            <a:avLst/>
          </a:prstGeom>
        </p:spPr>
        <p:txBody>
          <a:bodyPr wrap="none">
            <a:spAutoFit/>
          </a:bodyPr>
          <a:lstStyle/>
          <a:p>
            <a:r>
              <a:rPr lang="en-US" sz="2661" dirty="0">
                <a:hlinkClick r:id="rId4"/>
              </a:rPr>
              <a:t>https://scaledagileframework.com/#</a:t>
            </a:r>
            <a:endParaRPr lang="en-US" sz="2661" dirty="0"/>
          </a:p>
        </p:txBody>
      </p:sp>
    </p:spTree>
    <p:custDataLst>
      <p:tags r:id="rId1"/>
    </p:custDataLst>
    <p:extLst>
      <p:ext uri="{BB962C8B-B14F-4D97-AF65-F5344CB8AC3E}">
        <p14:creationId xmlns:p14="http://schemas.microsoft.com/office/powerpoint/2010/main" val="134729230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DESIGN_ID_OFFICE THEME" val="Xc8hO5u8"/>
  <p:tag name="ARTICULATE_DESIGN_ID_2018 TEKSYSTEMS PPT THEME 16-9" val="rdCDfibH"/>
  <p:tag name="ARTICULATE_DESIGN_ID_CUSTOM DESIGN" val="yBtAmVps"/>
  <p:tag name="ARTICULATE_PROJECT_OPEN" val="0"/>
  <p:tag name="ARTICULATE_SLIDE_COUNT" val="5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018 TEKsystems PPT Theme 16-9">
  <a:themeElements>
    <a:clrScheme name="TEKsystems">
      <a:dk1>
        <a:srgbClr val="000000"/>
      </a:dk1>
      <a:lt1>
        <a:srgbClr val="FFFFFF"/>
      </a:lt1>
      <a:dk2>
        <a:srgbClr val="CFD4D7"/>
      </a:dk2>
      <a:lt2>
        <a:srgbClr val="717073"/>
      </a:lt2>
      <a:accent1>
        <a:srgbClr val="021A32"/>
      </a:accent1>
      <a:accent2>
        <a:srgbClr val="F8971D"/>
      </a:accent2>
      <a:accent3>
        <a:srgbClr val="0194D3"/>
      </a:accent3>
      <a:accent4>
        <a:srgbClr val="8DC63F"/>
      </a:accent4>
      <a:accent5>
        <a:srgbClr val="A4D7F4"/>
      </a:accent5>
      <a:accent6>
        <a:srgbClr val="DF7D1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2018 TEKsystems PPT Theme 16-9" id="{D83180D4-2A58-415B-A6B7-47FA34C2DA80}" vid="{F70A3B61-6DEA-4CBC-B148-A36E1E5B170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KDocument" ma:contentTypeID="0x010100C7B0F44CADD3DC42A020523BA45D2C4900A37C81F17A58A54BB79BB1F3DF33DC88" ma:contentTypeVersion="7" ma:contentTypeDescription="" ma:contentTypeScope="" ma:versionID="a7f9a0478bb39bb1aa06b7d64dbb4c3b">
  <xsd:schema xmlns:xsd="http://www.w3.org/2001/XMLSchema" xmlns:xs="http://www.w3.org/2001/XMLSchema" xmlns:p="http://schemas.microsoft.com/office/2006/metadata/properties" xmlns:ns2="872877ae-a410-445f-835b-653367d2e530" xmlns:ns3="7fd3c95c-4561-4366-9173-5ef59b8cd20a" targetNamespace="http://schemas.microsoft.com/office/2006/metadata/properties" ma:root="true" ma:fieldsID="ca27681eabdabb4d140099ff2bd6c283" ns2:_="" ns3:_="">
    <xsd:import namespace="872877ae-a410-445f-835b-653367d2e530"/>
    <xsd:import namespace="7fd3c95c-4561-4366-9173-5ef59b8cd20a"/>
    <xsd:element name="properties">
      <xsd:complexType>
        <xsd:sequence>
          <xsd:element name="documentManagement">
            <xsd:complexType>
              <xsd:all>
                <xsd:element ref="ns2:lb556a2386044a05ae941cf3fd99962a" minOccurs="0"/>
                <xsd:element ref="ns2:TaxCatchAll" minOccurs="0"/>
                <xsd:element ref="ns2:TaxCatchAllLabel" minOccurs="0"/>
                <xsd:element ref="ns2:mfb7c1b5f1364476b9484324ca705cd7" minOccurs="0"/>
                <xsd:element ref="ns2:TEKPoc" minOccurs="0"/>
                <xsd:element ref="ns2:nb42872b46394293bfb92ecdd9811b38" minOccurs="0"/>
                <xsd:element ref="ns2:g7c2ceb015314bf197524d5367eb7dd6" minOccurs="0"/>
                <xsd:element ref="ns2:TaxKeywordTaxHTField" minOccurs="0"/>
                <xsd:element ref="ns3:Function" minOccurs="0"/>
                <xsd:element ref="ns3:Country" minOccurs="0"/>
                <xsd:element ref="ns3:SubCategory" minOccurs="0"/>
                <xsd:element ref="ns3:StrategicInitiative" minOccurs="0"/>
                <xsd:element ref="ns3:Language" minOccurs="0"/>
                <xsd:element ref="ns3:Document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72877ae-a410-445f-835b-653367d2e530" elementFormDefault="qualified">
    <xsd:import namespace="http://schemas.microsoft.com/office/2006/documentManagement/types"/>
    <xsd:import namespace="http://schemas.microsoft.com/office/infopath/2007/PartnerControls"/>
    <xsd:element name="lb556a2386044a05ae941cf3fd99962a" ma:index="8" nillable="true" ma:taxonomy="true" ma:internalName="lb556a2386044a05ae941cf3fd99962a" ma:taxonomyFieldName="TEKCustomer" ma:displayName="TEKCustomer" ma:default="" ma:fieldId="{5b556a23-8604-4a05-ae94-1cf3fd99962a}" ma:sspId="7a81d85d-ab9f-43c9-b467-086d0af365ff" ma:termSetId="e867f5fd-67cd-49f8-a1e9-32bc15efdf9d" ma:anchorId="00000000-0000-0000-0000-000000000000" ma:open="false" ma:isKeyword="false">
      <xsd:complexType>
        <xsd:sequence>
          <xsd:element ref="pc:Terms" minOccurs="0" maxOccurs="1"/>
        </xsd:sequence>
      </xsd:complexType>
    </xsd:element>
    <xsd:element name="TaxCatchAll" ma:index="9" nillable="true" ma:displayName="Taxonomy Catch All Column" ma:description="" ma:hidden="true" ma:list="{298a0dad-2a2e-419e-bf4e-64991d71267a}" ma:internalName="TaxCatchAll" ma:showField="CatchAllData" ma:web="0a0c9634-5cb1-455d-87ec-c80023f9742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description="" ma:hidden="true" ma:list="{298a0dad-2a2e-419e-bf4e-64991d71267a}" ma:internalName="TaxCatchAllLabel" ma:readOnly="true" ma:showField="CatchAllDataLabel" ma:web="0a0c9634-5cb1-455d-87ec-c80023f97425">
      <xsd:complexType>
        <xsd:complexContent>
          <xsd:extension base="dms:MultiChoiceLookup">
            <xsd:sequence>
              <xsd:element name="Value" type="dms:Lookup" maxOccurs="unbounded" minOccurs="0" nillable="true"/>
            </xsd:sequence>
          </xsd:extension>
        </xsd:complexContent>
      </xsd:complexType>
    </xsd:element>
    <xsd:element name="mfb7c1b5f1364476b9484324ca705cd7" ma:index="12" nillable="true" ma:taxonomy="true" ma:internalName="mfb7c1b5f1364476b9484324ca705cd7" ma:taxonomyFieldName="TEKDivision" ma:displayName="TEKDivision" ma:default="" ma:fieldId="{6fb7c1b5-f136-4476-b948-4324ca705cd7}" ma:sspId="7a81d85d-ab9f-43c9-b467-086d0af365ff" ma:termSetId="b1340316-95df-4e90-8a6c-f57be8f035bb" ma:anchorId="00000000-0000-0000-0000-000000000000" ma:open="false" ma:isKeyword="false">
      <xsd:complexType>
        <xsd:sequence>
          <xsd:element ref="pc:Terms" minOccurs="0" maxOccurs="1"/>
        </xsd:sequence>
      </xsd:complexType>
    </xsd:element>
    <xsd:element name="TEKPoc" ma:index="14" nillable="true" ma:displayName="TEKPoc" ma:list="UserInfo" ma:SharePointGroup="0" ma:internalName="TEKPoc"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nb42872b46394293bfb92ecdd9811b38" ma:index="15" nillable="true" ma:taxonomy="true" ma:internalName="nb42872b46394293bfb92ecdd9811b38" ma:taxonomyFieldName="TEKRegion" ma:displayName="TEKRegion" ma:default="" ma:fieldId="{7b42872b-4639-4293-bfb9-2ecdd9811b38}" ma:sspId="7a81d85d-ab9f-43c9-b467-086d0af365ff" ma:termSetId="734f09e3-e4ef-4747-9e7a-b064428a900c" ma:anchorId="00000000-0000-0000-0000-000000000000" ma:open="false" ma:isKeyword="false">
      <xsd:complexType>
        <xsd:sequence>
          <xsd:element ref="pc:Terms" minOccurs="0" maxOccurs="1"/>
        </xsd:sequence>
      </xsd:complexType>
    </xsd:element>
    <xsd:element name="g7c2ceb015314bf197524d5367eb7dd6" ma:index="17" nillable="true" ma:taxonomy="true" ma:internalName="g7c2ceb015314bf197524d5367eb7dd6" ma:taxonomyFieldName="TEKRole" ma:displayName="TEKRole" ma:default="" ma:fieldId="{07c2ceb0-1531-4bf1-9752-4d5367eb7dd6}" ma:sspId="7a81d85d-ab9f-43c9-b467-086d0af365ff" ma:termSetId="97e15b7d-cb53-458d-9a42-ad0868c5c289" ma:anchorId="00000000-0000-0000-0000-000000000000" ma:open="false" ma:isKeyword="false">
      <xsd:complexType>
        <xsd:sequence>
          <xsd:element ref="pc:Terms" minOccurs="0" maxOccurs="1"/>
        </xsd:sequence>
      </xsd:complexType>
    </xsd:element>
    <xsd:element name="TaxKeywordTaxHTField" ma:index="19" nillable="true" ma:taxonomy="true" ma:internalName="TaxKeywordTaxHTField" ma:taxonomyFieldName="TaxKeyword" ma:displayName="Enterprise Keywords" ma:fieldId="{23f27201-bee3-471e-b2e7-b64fd8b7ca38}" ma:taxonomyMulti="true" ma:sspId="7a81d85d-ab9f-43c9-b467-086d0af365ff" ma:termSetId="00000000-0000-0000-0000-000000000000" ma:anchorId="00000000-0000-0000-0000-000000000000" ma:open="true" ma:isKeyword="tru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fd3c95c-4561-4366-9173-5ef59b8cd20a" elementFormDefault="qualified">
    <xsd:import namespace="http://schemas.microsoft.com/office/2006/documentManagement/types"/>
    <xsd:import namespace="http://schemas.microsoft.com/office/infopath/2007/PartnerControls"/>
    <xsd:element name="Function" ma:index="21" nillable="true" ma:displayName="Function" ma:internalName="Function">
      <xsd:complexType>
        <xsd:complexContent>
          <xsd:extension base="dms:MultiChoice">
            <xsd:sequence>
              <xsd:element name="Value" maxOccurs="unbounded" minOccurs="0" nillable="true">
                <xsd:simpleType>
                  <xsd:restriction base="dms:Choice">
                    <xsd:enumeration value="Analyst Relations"/>
                    <xsd:enumeration value="Design"/>
                    <xsd:enumeration value="Events"/>
                    <xsd:enumeration value="Marketing Communications"/>
                    <xsd:enumeration value="Proposals"/>
                    <xsd:enumeration value="Public Relations"/>
                    <xsd:enumeration value="Research"/>
                    <xsd:enumeration value="Strategy"/>
                    <xsd:enumeration value="Web"/>
                  </xsd:restriction>
                </xsd:simpleType>
              </xsd:element>
            </xsd:sequence>
          </xsd:extension>
        </xsd:complexContent>
      </xsd:complexType>
    </xsd:element>
    <xsd:element name="Country" ma:index="22" nillable="true" ma:displayName="Country" ma:internalName="Country">
      <xsd:complexType>
        <xsd:complexContent>
          <xsd:extension base="dms:MultiChoice">
            <xsd:sequence>
              <xsd:element name="Value" maxOccurs="unbounded" minOccurs="0" nillable="true">
                <xsd:simpleType>
                  <xsd:restriction base="dms:Choice">
                    <xsd:enumeration value="Canada"/>
                    <xsd:enumeration value="United States"/>
                  </xsd:restriction>
                </xsd:simpleType>
              </xsd:element>
            </xsd:sequence>
          </xsd:extension>
        </xsd:complexContent>
      </xsd:complexType>
    </xsd:element>
    <xsd:element name="SubCategory" ma:index="23" nillable="true" ma:displayName="SubCategory" ma:internalName="SubCategory">
      <xsd:complexType>
        <xsd:complexContent>
          <xsd:extension base="dms:MultiChoice">
            <xsd:sequence>
              <xsd:element name="Value" maxOccurs="unbounded" minOccurs="0" nillable="true">
                <xsd:simpleType>
                  <xsd:restriction base="dms:Choice">
                    <xsd:enumeration value="CRC"/>
                    <xsd:enumeration value="Events TL"/>
                    <xsd:enumeration value="insITes"/>
                    <xsd:enumeration value="STS"/>
                    <xsd:enumeration value="Survey TL"/>
                    <xsd:enumeration value="VTS"/>
                    <xsd:enumeration value="Logos"/>
                    <xsd:enumeration value="Templates"/>
                    <xsd:enumeration value="Local Market Brochure"/>
                    <xsd:enumeration value="Staffing Brochure"/>
                    <xsd:enumeration value="Global Brochure"/>
                    <xsd:enumeration value="Vertical Brochure"/>
                    <xsd:enumeration value="Targeted Brochure"/>
                    <xsd:enumeration value="Consultant Brochure"/>
                  </xsd:restriction>
                </xsd:simpleType>
              </xsd:element>
            </xsd:sequence>
          </xsd:extension>
        </xsd:complexContent>
      </xsd:complexType>
    </xsd:element>
    <xsd:element name="StrategicInitiative" ma:index="24" nillable="true" ma:displayName="StrategicInitiative" ma:internalName="StrategicInitiative">
      <xsd:complexType>
        <xsd:complexContent>
          <xsd:extension base="dms:MultiChoice">
            <xsd:sequence>
              <xsd:element name="Value" maxOccurs="unbounded" minOccurs="0" nillable="true">
                <xsd:simpleType>
                  <xsd:restriction base="dms:Choice">
                    <xsd:enumeration value="General - All"/>
                    <xsd:enumeration value="GS-General"/>
                    <xsd:enumeration value="GS-Apps Development"/>
                    <xsd:enumeration value="GS-Apps Management"/>
                    <xsd:enumeration value="GS-Apps Managed Services"/>
                    <xsd:enumeration value="GS-Data Services"/>
                    <xsd:enumeration value="GS-Education Services"/>
                    <xsd:enumeration value="GS-ERP"/>
                    <xsd:enumeration value="GS-Infrastructure/End User Support"/>
                    <xsd:enumeration value="GS-Technology Development"/>
                    <xsd:enumeration value="GS-Asset Management"/>
                    <xsd:enumeration value="GS-Infrastructure Managed Services"/>
                    <xsd:enumeration value="GS-Quality Assurance"/>
                    <xsd:enumeration value="Communications Vertical"/>
                    <xsd:enumeration value="Financial Services Vertical"/>
                    <xsd:enumeration value="Government Vertical"/>
                    <xsd:enumeration value="Healthcare Vertical"/>
                    <xsd:enumeration value="Information Technology Vertical"/>
                    <xsd:enumeration value="Network Infrastructure"/>
                    <xsd:enumeration value="Staffing"/>
                  </xsd:restriction>
                </xsd:simpleType>
              </xsd:element>
            </xsd:sequence>
          </xsd:extension>
        </xsd:complexContent>
      </xsd:complexType>
    </xsd:element>
    <xsd:element name="Language" ma:index="25" nillable="true" ma:displayName="Language" ma:internalName="Language">
      <xsd:complexType>
        <xsd:complexContent>
          <xsd:extension base="dms:MultiChoice">
            <xsd:sequence>
              <xsd:element name="Value" maxOccurs="unbounded" minOccurs="0" nillable="true">
                <xsd:simpleType>
                  <xsd:restriction base="dms:Choice">
                    <xsd:enumeration value="English"/>
                    <xsd:enumeration value="French"/>
                  </xsd:restriction>
                </xsd:simpleType>
              </xsd:element>
            </xsd:sequence>
          </xsd:extension>
        </xsd:complexContent>
      </xsd:complexType>
    </xsd:element>
    <xsd:element name="DocumentCategory" ma:index="26" nillable="true" ma:displayName="DocumentCategory" ma:internalName="DocumentCategory">
      <xsd:complexType>
        <xsd:complexContent>
          <xsd:extension base="dms:MultiChoice">
            <xsd:sequence>
              <xsd:element name="Value" maxOccurs="unbounded" minOccurs="0" nillable="true">
                <xsd:simpleType>
                  <xsd:restriction base="dms:Choice">
                    <xsd:enumeration value="Analyst Briefing"/>
                    <xsd:enumeration value="BD Resources/Fortune 3K"/>
                    <xsd:enumeration value="BIOs"/>
                    <xsd:enumeration value="Brand"/>
                    <xsd:enumeration value="Brochures"/>
                    <xsd:enumeration value="Case Studies"/>
                    <xsd:enumeration value="Client References"/>
                    <xsd:enumeration value="Consultant Marketing"/>
                    <xsd:enumeration value="Design"/>
                    <xsd:enumeration value="Direct Mail"/>
                    <xsd:enumeration value="Email Campaign"/>
                    <xsd:enumeration value="Events"/>
                    <xsd:enumeration value="Focus Groups"/>
                    <xsd:enumeration value="Growing Global"/>
                    <xsd:enumeration value="Local Market Analyses"/>
                    <xsd:enumeration value="Online Advertising"/>
                    <xsd:enumeration value="Online Promotion"/>
                    <xsd:enumeration value="PPTs"/>
                    <xsd:enumeration value="Press Releases"/>
                    <xsd:enumeration value="Print Advertising"/>
                    <xsd:enumeration value="Proposals"/>
                    <xsd:enumeration value="Regional Reports"/>
                    <xsd:enumeration value="Research Toolbox/Misc."/>
                    <xsd:enumeration value="Salary and Wage Data"/>
                    <xsd:enumeration value="SIA"/>
                    <xsd:enumeration value="Social Media"/>
                    <xsd:enumeration value="Survey Documents"/>
                    <xsd:enumeration value="Thought Leadership"/>
                    <xsd:enumeration value="Video"/>
                    <xsd:enumeration value="Loop Story Docs"/>
                    <xsd:enumeration value="Marketing Quarterly Docs"/>
                    <xsd:enumeration value="Strategy Page Docs"/>
                  </xsd:restriction>
                </xsd:simple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EKPoc xmlns="872877ae-a410-445f-835b-653367d2e530">
      <UserInfo>
        <DisplayName/>
        <AccountId xsi:nil="true"/>
        <AccountType/>
      </UserInfo>
    </TEKPoc>
    <Language xmlns="7fd3c95c-4561-4366-9173-5ef59b8cd20a"/>
    <TaxKeywordTaxHTField xmlns="872877ae-a410-445f-835b-653367d2e530">
      <Terms xmlns="http://schemas.microsoft.com/office/infopath/2007/PartnerControls"/>
    </TaxKeywordTaxHTField>
    <g7c2ceb015314bf197524d5367eb7dd6 xmlns="872877ae-a410-445f-835b-653367d2e530">
      <Terms xmlns="http://schemas.microsoft.com/office/infopath/2007/PartnerControls"/>
    </g7c2ceb015314bf197524d5367eb7dd6>
    <mfb7c1b5f1364476b9484324ca705cd7 xmlns="872877ae-a410-445f-835b-653367d2e530">
      <Terms xmlns="http://schemas.microsoft.com/office/infopath/2007/PartnerControls"/>
    </mfb7c1b5f1364476b9484324ca705cd7>
    <lb556a2386044a05ae941cf3fd99962a xmlns="872877ae-a410-445f-835b-653367d2e530">
      <Terms xmlns="http://schemas.microsoft.com/office/infopath/2007/PartnerControls"/>
    </lb556a2386044a05ae941cf3fd99962a>
    <StrategicInitiative xmlns="7fd3c95c-4561-4366-9173-5ef59b8cd20a"/>
    <Country xmlns="7fd3c95c-4561-4366-9173-5ef59b8cd20a"/>
    <nb42872b46394293bfb92ecdd9811b38 xmlns="872877ae-a410-445f-835b-653367d2e530">
      <Terms xmlns="http://schemas.microsoft.com/office/infopath/2007/PartnerControls"/>
    </nb42872b46394293bfb92ecdd9811b38>
    <SubCategory xmlns="7fd3c95c-4561-4366-9173-5ef59b8cd20a"/>
    <DocumentCategory xmlns="7fd3c95c-4561-4366-9173-5ef59b8cd20a"/>
    <TaxCatchAll xmlns="872877ae-a410-445f-835b-653367d2e530"/>
    <Function xmlns="7fd3c95c-4561-4366-9173-5ef59b8cd20a"/>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A5626DE-BCB9-445F-AE52-4216E854E8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72877ae-a410-445f-835b-653367d2e530"/>
    <ds:schemaRef ds:uri="7fd3c95c-4561-4366-9173-5ef59b8cd20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F0252B-B6E9-4221-B01E-0247E154DC26}">
  <ds:schemaRefs>
    <ds:schemaRef ds:uri="http://purl.org/dc/elements/1.1/"/>
    <ds:schemaRef ds:uri="http://schemas.microsoft.com/office/2006/metadata/properties"/>
    <ds:schemaRef ds:uri="http://schemas.openxmlformats.org/package/2006/metadata/core-properties"/>
    <ds:schemaRef ds:uri="http://schemas.microsoft.com/office/2006/documentManagement/types"/>
    <ds:schemaRef ds:uri="http://purl.org/dc/dcmitype/"/>
    <ds:schemaRef ds:uri="7fd3c95c-4561-4366-9173-5ef59b8cd20a"/>
    <ds:schemaRef ds:uri="http://purl.org/dc/terms/"/>
    <ds:schemaRef ds:uri="872877ae-a410-445f-835b-653367d2e530"/>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F11117D9-2152-408D-8EA9-A138D848462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2018 TEKsystems PPT Theme 16-9</Template>
  <TotalTime>2964</TotalTime>
  <Words>2200</Words>
  <Application>Microsoft Macintosh PowerPoint</Application>
  <PresentationFormat>Custom</PresentationFormat>
  <Paragraphs>314</Paragraphs>
  <Slides>31</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.AppleSystemUIFont</vt:lpstr>
      <vt:lpstr>Arial</vt:lpstr>
      <vt:lpstr>Calibri</vt:lpstr>
      <vt:lpstr>Century Gothic</vt:lpstr>
      <vt:lpstr>Courier New</vt:lpstr>
      <vt:lpstr>Helvetica Neue</vt:lpstr>
      <vt:lpstr>Wingdings</vt:lpstr>
      <vt:lpstr>2018 TEKsystems PPT Theme 16-9</vt:lpstr>
      <vt:lpstr>Carrier Services DEVOPS CoE</vt:lpstr>
      <vt:lpstr>Agenda</vt:lpstr>
      <vt:lpstr>DEVOPS - business DRIVERS </vt:lpstr>
      <vt:lpstr>DevOps Business Drivers</vt:lpstr>
      <vt:lpstr>DevOps Business Drivers (Cont.)</vt:lpstr>
      <vt:lpstr>TEKsystems Transformation &amp; Innovation Framework</vt:lpstr>
      <vt:lpstr>Scaled agile framework  </vt:lpstr>
      <vt:lpstr>Agile, SAFe and DevOps</vt:lpstr>
      <vt:lpstr>Portfolio SAFe</vt:lpstr>
      <vt:lpstr>Agile Portfolio Management</vt:lpstr>
      <vt:lpstr>DevOps – Maturity Model  </vt:lpstr>
      <vt:lpstr>PowerPoint Presentation</vt:lpstr>
      <vt:lpstr>DevOps - current state  </vt:lpstr>
      <vt:lpstr>Tools adoption Matrix</vt:lpstr>
      <vt:lpstr>Tools Ownership Matrix</vt:lpstr>
      <vt:lpstr>Application – DevOps maturity</vt:lpstr>
      <vt:lpstr>DevOps Current State</vt:lpstr>
      <vt:lpstr>DevOps Current State – Contd.</vt:lpstr>
      <vt:lpstr>DEVOPS - Future state </vt:lpstr>
      <vt:lpstr>Future state</vt:lpstr>
      <vt:lpstr>Future state </vt:lpstr>
      <vt:lpstr>Future state – DevOps current platform Ownership Matrix </vt:lpstr>
      <vt:lpstr>System Team</vt:lpstr>
      <vt:lpstr>DevOps METRICS – tHAT MATTErS </vt:lpstr>
      <vt:lpstr>KPIs for Continuous Integration</vt:lpstr>
      <vt:lpstr>PowerPoint Presentation</vt:lpstr>
      <vt:lpstr>PowerPoint Presentation</vt:lpstr>
      <vt:lpstr>PowerPoint Presentation</vt:lpstr>
      <vt:lpstr>PowerPoint Presentation</vt:lpstr>
      <vt:lpstr>Recommendations and ROAD map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163</cp:revision>
  <cp:lastPrinted>2018-11-02T18:40:22Z</cp:lastPrinted>
  <dcterms:created xsi:type="dcterms:W3CDTF">2018-04-23T16:24:53Z</dcterms:created>
  <dcterms:modified xsi:type="dcterms:W3CDTF">2020-08-19T14:46:05Z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0x010100C7B0F44CADD3DC42A020523BA45D2C4900A37C81F17A58A54BB79BB1F3DF33DC88</vt:lpwstr>
  </property>
  <property fmtid="{D5CDD505-2E9C-101B-9397-08002B2CF9AE}" pid="3" name="TaxKeyword">
    <vt:lpwstr/>
  </property>
  <property fmtid="{D5CDD505-2E9C-101B-9397-08002B2CF9AE}" pid="4" name="TEKRole">
    <vt:lpwstr/>
  </property>
  <property fmtid="{D5CDD505-2E9C-101B-9397-08002B2CF9AE}" pid="5" name="TEKRegion">
    <vt:lpwstr/>
  </property>
  <property fmtid="{D5CDD505-2E9C-101B-9397-08002B2CF9AE}" pid="6" name="TEKCustomer">
    <vt:lpwstr/>
  </property>
  <property fmtid="{D5CDD505-2E9C-101B-9397-08002B2CF9AE}" pid="7" name="TEKDivision">
    <vt:lpwstr/>
  </property>
  <property fmtid="{D5CDD505-2E9C-101B-9397-08002B2CF9AE}" pid="8" name="ArticulateGUID">
    <vt:lpwstr>3FDB3559-6B58-4932-B3E2-5A139F87485F</vt:lpwstr>
  </property>
  <property fmtid="{D5CDD505-2E9C-101B-9397-08002B2CF9AE}" pid="9" name="ArticulatePath">
    <vt:lpwstr>https://allegiscloud.sharepoint.com/sites/TEKLoop/ourcompany/departments/marketing/Documents/Refresh 2018/TEK_PPT_Tmplt_Tagline_082018</vt:lpwstr>
  </property>
</Properties>
</file>